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602700" cy="28803600"/>
  <p:notesSz cx="22047200" cy="31940500"/>
  <p:defaultTextStyle>
    <a:defPPr>
      <a:defRPr lang="tr-TR"/>
    </a:defPPr>
    <a:lvl1pPr marL="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4018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8036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2054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6072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20090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64108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08126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52144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Açık Stil 2 - Vurgu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28" y="1182"/>
      </p:cViewPr>
      <p:guideLst>
        <p:guide orient="horz" pos="9072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871424"/>
        <c:axId val="82872960"/>
      </c:barChart>
      <c:catAx>
        <c:axId val="82871424"/>
        <c:scaling>
          <c:orientation val="minMax"/>
        </c:scaling>
        <c:delete val="0"/>
        <c:axPos val="b"/>
        <c:majorTickMark val="out"/>
        <c:minorTickMark val="none"/>
        <c:tickLblPos val="nextTo"/>
        <c:crossAx val="82872960"/>
        <c:crosses val="autoZero"/>
        <c:auto val="1"/>
        <c:lblAlgn val="ctr"/>
        <c:lblOffset val="100"/>
        <c:noMultiLvlLbl val="0"/>
      </c:catAx>
      <c:valAx>
        <c:axId val="82872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8714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9553783" cy="1597025"/>
          </a:xfrm>
          <a:prstGeom prst="rect">
            <a:avLst/>
          </a:prstGeom>
        </p:spPr>
        <p:txBody>
          <a:bodyPr vert="horz" lIns="265159" tIns="132579" rIns="265159" bIns="132579" rtlCol="0"/>
          <a:lstStyle>
            <a:lvl1pPr algn="l">
              <a:defRPr sz="3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12488335" y="0"/>
            <a:ext cx="9553783" cy="1597025"/>
          </a:xfrm>
          <a:prstGeom prst="rect">
            <a:avLst/>
          </a:prstGeom>
        </p:spPr>
        <p:txBody>
          <a:bodyPr vert="horz" lIns="265159" tIns="132579" rIns="265159" bIns="132579" rtlCol="0"/>
          <a:lstStyle>
            <a:lvl1pPr algn="r">
              <a:defRPr sz="3200"/>
            </a:lvl1pPr>
          </a:lstStyle>
          <a:p>
            <a:fld id="{B52E6541-455E-4522-A571-2EB08961976B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532563" y="2393950"/>
            <a:ext cx="8982075" cy="11977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65159" tIns="132579" rIns="265159" bIns="132579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2204720" y="15171737"/>
            <a:ext cx="17637760" cy="14373225"/>
          </a:xfrm>
          <a:prstGeom prst="rect">
            <a:avLst/>
          </a:prstGeom>
        </p:spPr>
        <p:txBody>
          <a:bodyPr vert="horz" lIns="265159" tIns="132579" rIns="265159" bIns="132579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19" y="30337930"/>
            <a:ext cx="9553783" cy="1597025"/>
          </a:xfrm>
          <a:prstGeom prst="rect">
            <a:avLst/>
          </a:prstGeom>
        </p:spPr>
        <p:txBody>
          <a:bodyPr vert="horz" lIns="265159" tIns="132579" rIns="265159" bIns="132579" rtlCol="0" anchor="b"/>
          <a:lstStyle>
            <a:lvl1pPr algn="l">
              <a:defRPr sz="3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12488335" y="30337930"/>
            <a:ext cx="9553783" cy="1597025"/>
          </a:xfrm>
          <a:prstGeom prst="rect">
            <a:avLst/>
          </a:prstGeom>
        </p:spPr>
        <p:txBody>
          <a:bodyPr vert="horz" lIns="265159" tIns="132579" rIns="265159" bIns="132579" rtlCol="0" anchor="b"/>
          <a:lstStyle>
            <a:lvl1pPr algn="r">
              <a:defRPr sz="3200"/>
            </a:lvl1pPr>
          </a:lstStyle>
          <a:p>
            <a:fld id="{86A30928-F936-4750-8F48-41657372B8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012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144018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288036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432054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576072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720090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864108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1008126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1152144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30928-F936-4750-8F48-41657372B8AC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427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620203" y="8947787"/>
            <a:ext cx="18362295" cy="61741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240405" y="16322040"/>
            <a:ext cx="1512189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60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0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618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95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37002126" y="4847277"/>
            <a:ext cx="11483935" cy="1032195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550320" y="4847277"/>
            <a:ext cx="34091761" cy="10321956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88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02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06464" y="18508982"/>
            <a:ext cx="18362295" cy="5720715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706464" y="12208197"/>
            <a:ext cx="18362295" cy="6300785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401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1274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550319" y="28230197"/>
            <a:ext cx="22787848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25698212" y="28230197"/>
            <a:ext cx="22787848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445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80135" y="1153480"/>
            <a:ext cx="19442430" cy="48006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080135" y="6447475"/>
            <a:ext cx="9544944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0720" indent="0">
              <a:buNone/>
              <a:defRPr sz="5000" b="1"/>
            </a:lvl5pPr>
            <a:lvl6pPr marL="7200900" indent="0">
              <a:buNone/>
              <a:defRPr sz="5000" b="1"/>
            </a:lvl6pPr>
            <a:lvl7pPr marL="8641080" indent="0">
              <a:buNone/>
              <a:defRPr sz="5000" b="1"/>
            </a:lvl7pPr>
            <a:lvl8pPr marL="10081260" indent="0">
              <a:buNone/>
              <a:defRPr sz="5000" b="1"/>
            </a:lvl8pPr>
            <a:lvl9pPr marL="11521440" indent="0">
              <a:buNone/>
              <a:defRPr sz="50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080135" y="9134475"/>
            <a:ext cx="9544944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10973873" y="6447475"/>
            <a:ext cx="9548693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0720" indent="0">
              <a:buNone/>
              <a:defRPr sz="5000" b="1"/>
            </a:lvl5pPr>
            <a:lvl6pPr marL="7200900" indent="0">
              <a:buNone/>
              <a:defRPr sz="5000" b="1"/>
            </a:lvl6pPr>
            <a:lvl7pPr marL="8641080" indent="0">
              <a:buNone/>
              <a:defRPr sz="5000" b="1"/>
            </a:lvl7pPr>
            <a:lvl8pPr marL="10081260" indent="0">
              <a:buNone/>
              <a:defRPr sz="5000" b="1"/>
            </a:lvl8pPr>
            <a:lvl9pPr marL="11521440" indent="0">
              <a:buNone/>
              <a:defRPr sz="50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10973873" y="9134475"/>
            <a:ext cx="9548693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500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6811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09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80136" y="1146810"/>
            <a:ext cx="7107139" cy="488061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46056" y="1146812"/>
            <a:ext cx="12076509" cy="24583075"/>
          </a:xfrm>
        </p:spPr>
        <p:txBody>
          <a:bodyPr/>
          <a:lstStyle>
            <a:lvl1pPr>
              <a:defRPr sz="10100"/>
            </a:lvl1pPr>
            <a:lvl2pPr>
              <a:defRPr sz="8800"/>
            </a:lvl2pPr>
            <a:lvl3pPr>
              <a:defRPr sz="76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080136" y="6027422"/>
            <a:ext cx="7107139" cy="19702465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200"/>
            </a:lvl3pPr>
            <a:lvl4pPr marL="4320540" indent="0">
              <a:buNone/>
              <a:defRPr sz="2800"/>
            </a:lvl4pPr>
            <a:lvl5pPr marL="5760720" indent="0">
              <a:buNone/>
              <a:defRPr sz="2800"/>
            </a:lvl5pPr>
            <a:lvl6pPr marL="7200900" indent="0">
              <a:buNone/>
              <a:defRPr sz="2800"/>
            </a:lvl6pPr>
            <a:lvl7pPr marL="8641080" indent="0">
              <a:buNone/>
              <a:defRPr sz="2800"/>
            </a:lvl7pPr>
            <a:lvl8pPr marL="10081260" indent="0">
              <a:buNone/>
              <a:defRPr sz="2800"/>
            </a:lvl8pPr>
            <a:lvl9pPr marL="11521440" indent="0">
              <a:buNone/>
              <a:defRPr sz="2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880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234280" y="20162520"/>
            <a:ext cx="12961620" cy="238030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234280" y="2573655"/>
            <a:ext cx="12961620" cy="17282160"/>
          </a:xfrm>
        </p:spPr>
        <p:txBody>
          <a:bodyPr/>
          <a:lstStyle>
            <a:lvl1pPr marL="0" indent="0">
              <a:buNone/>
              <a:defRPr sz="10100"/>
            </a:lvl1pPr>
            <a:lvl2pPr marL="1440180" indent="0">
              <a:buNone/>
              <a:defRPr sz="8800"/>
            </a:lvl2pPr>
            <a:lvl3pPr marL="2880360" indent="0">
              <a:buNone/>
              <a:defRPr sz="760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234280" y="22542820"/>
            <a:ext cx="12961620" cy="3380420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200"/>
            </a:lvl3pPr>
            <a:lvl4pPr marL="4320540" indent="0">
              <a:buNone/>
              <a:defRPr sz="2800"/>
            </a:lvl4pPr>
            <a:lvl5pPr marL="5760720" indent="0">
              <a:buNone/>
              <a:defRPr sz="2800"/>
            </a:lvl5pPr>
            <a:lvl6pPr marL="7200900" indent="0">
              <a:buNone/>
              <a:defRPr sz="2800"/>
            </a:lvl6pPr>
            <a:lvl7pPr marL="8641080" indent="0">
              <a:buNone/>
              <a:defRPr sz="2800"/>
            </a:lvl7pPr>
            <a:lvl8pPr marL="10081260" indent="0">
              <a:buNone/>
              <a:defRPr sz="2800"/>
            </a:lvl8pPr>
            <a:lvl9pPr marL="11521440" indent="0">
              <a:buNone/>
              <a:defRPr sz="2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40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080135" y="1153480"/>
            <a:ext cx="19442430" cy="4800600"/>
          </a:xfrm>
          <a:prstGeom prst="rect">
            <a:avLst/>
          </a:prstGeom>
        </p:spPr>
        <p:txBody>
          <a:bodyPr vert="horz" lIns="288036" tIns="144018" rIns="288036" bIns="144018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080135" y="6720842"/>
            <a:ext cx="19442430" cy="19009045"/>
          </a:xfrm>
          <a:prstGeom prst="rect">
            <a:avLst/>
          </a:prstGeom>
        </p:spPr>
        <p:txBody>
          <a:bodyPr vert="horz" lIns="288036" tIns="144018" rIns="288036" bIns="144018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1080135" y="26696672"/>
            <a:ext cx="5040630" cy="1533525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FD426-8B1E-4DC5-8655-D5C01C9C85D1}" type="datetimeFigureOut">
              <a:rPr lang="tr-TR" smtClean="0"/>
              <a:t>05.06.2026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7380923" y="26696672"/>
            <a:ext cx="6840855" cy="1533525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5481935" y="26696672"/>
            <a:ext cx="5040630" cy="1533525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EA4B0-7CF9-43BB-B244-E01DA96199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191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80360" rtl="0" eaLnBrk="1" latinLnBrk="0" hangingPunct="1">
        <a:spcBef>
          <a:spcPct val="0"/>
        </a:spcBef>
        <a:buNone/>
        <a:defRPr sz="1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135" indent="-1080135" algn="l" defTabSz="2880360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40293" indent="-900113" algn="l" defTabSz="2880360" rtl="0" eaLnBrk="1" latinLnBrk="0" hangingPunct="1">
        <a:spcBef>
          <a:spcPct val="20000"/>
        </a:spcBef>
        <a:buFont typeface="Arial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0" indent="-720090" algn="l" defTabSz="2880360" rtl="0" eaLnBrk="1" latinLnBrk="0" hangingPunct="1">
        <a:spcBef>
          <a:spcPct val="20000"/>
        </a:spcBef>
        <a:buFont typeface="Arial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0" indent="-720090" algn="l" defTabSz="2880360" rtl="0" eaLnBrk="1" latinLnBrk="0" hangingPunct="1">
        <a:spcBef>
          <a:spcPct val="20000"/>
        </a:spcBef>
        <a:buFont typeface="Arial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bmp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Metin kutusu 87"/>
          <p:cNvSpPr txBox="1"/>
          <p:nvPr/>
        </p:nvSpPr>
        <p:spPr>
          <a:xfrm>
            <a:off x="701" y="3425374"/>
            <a:ext cx="829688" cy="23629413"/>
          </a:xfrm>
          <a:prstGeom prst="rect">
            <a:avLst/>
          </a:prstGeom>
          <a:solidFill>
            <a:srgbClr val="A50021"/>
          </a:soli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89" name="Metin kutusu 88"/>
          <p:cNvSpPr txBox="1"/>
          <p:nvPr/>
        </p:nvSpPr>
        <p:spPr>
          <a:xfrm>
            <a:off x="20790412" y="-6084"/>
            <a:ext cx="808887" cy="27108035"/>
          </a:xfrm>
          <a:prstGeom prst="rect">
            <a:avLst/>
          </a:prstGeom>
          <a:solidFill>
            <a:srgbClr val="A50021"/>
          </a:soli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90" name="Metin kutusu 89"/>
          <p:cNvSpPr txBox="1"/>
          <p:nvPr/>
        </p:nvSpPr>
        <p:spPr>
          <a:xfrm>
            <a:off x="0" y="25327208"/>
            <a:ext cx="21599299" cy="345515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91" name="Metin kutusu 90"/>
          <p:cNvSpPr txBox="1"/>
          <p:nvPr/>
        </p:nvSpPr>
        <p:spPr>
          <a:xfrm>
            <a:off x="0" y="-17634"/>
            <a:ext cx="21600000" cy="3455158"/>
          </a:xfrm>
          <a:prstGeom prst="rect">
            <a:avLst/>
          </a:prstGeom>
          <a:solidFill>
            <a:srgbClr val="A50021"/>
          </a:soli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92" name="Text Box 122"/>
          <p:cNvSpPr txBox="1">
            <a:spLocks noChangeArrowheads="1"/>
          </p:cNvSpPr>
          <p:nvPr/>
        </p:nvSpPr>
        <p:spPr bwMode="auto">
          <a:xfrm>
            <a:off x="3600000" y="61672"/>
            <a:ext cx="14400000" cy="213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53" tIns="457133" rIns="182853" bIns="457133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sz="7900" b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Proje </a:t>
            </a:r>
            <a:r>
              <a:rPr lang="tr-TR" sz="79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Başlığı (Adı)</a:t>
            </a:r>
            <a:endParaRPr lang="en-US" sz="7900" b="1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93" name="Text Box 123"/>
          <p:cNvSpPr txBox="1">
            <a:spLocks noChangeArrowheads="1"/>
          </p:cNvSpPr>
          <p:nvPr/>
        </p:nvSpPr>
        <p:spPr bwMode="auto">
          <a:xfrm>
            <a:off x="3600000" y="1800400"/>
            <a:ext cx="14400000" cy="149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53" tIns="182853" rIns="182853" bIns="182853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sz="47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Öğrenci Adı-Soyadı, Danışman </a:t>
            </a:r>
            <a:r>
              <a:rPr lang="tr-TR" sz="47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Unvan ve Adı-Soyadı</a:t>
            </a:r>
            <a:endParaRPr lang="tr-TR" sz="4700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 eaLnBrk="1" hangingPunct="1"/>
            <a:r>
              <a:rPr lang="tr-TR" sz="47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Bitirme Yılı</a:t>
            </a:r>
            <a:endParaRPr lang="en-US" sz="4700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1200000" y="3672608"/>
            <a:ext cx="19200000" cy="3778956"/>
            <a:chOff x="1200000" y="3809527"/>
            <a:chExt cx="19200000" cy="3778956"/>
          </a:xfrm>
        </p:grpSpPr>
        <p:sp>
          <p:nvSpPr>
            <p:cNvPr id="125" name="Text Box 189"/>
            <p:cNvSpPr txBox="1">
              <a:spLocks noChangeAspect="1" noChangeArrowheads="1"/>
            </p:cNvSpPr>
            <p:nvPr/>
          </p:nvSpPr>
          <p:spPr bwMode="auto">
            <a:xfrm>
              <a:off x="1200000" y="4443672"/>
              <a:ext cx="19200000" cy="314481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A50021"/>
              </a:solidFill>
            </a:ln>
            <a:effectLst/>
          </p:spPr>
          <p:txBody>
            <a:bodyPr lIns="182880" tIns="182880" rIns="182880" bIns="182880">
              <a:norm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tr-TR" sz="3200" dirty="0" smtClean="0">
                  <a:latin typeface="Calibri" pitchFamily="34" charset="0"/>
                </a:rPr>
                <a:t>Poster boyutları 60x80 cm olacak şekilde hazırlanmalıdır. ‘Özet’ alanına projeye </a:t>
              </a:r>
              <a:r>
                <a:rPr lang="tr-TR" sz="3200" dirty="0">
                  <a:latin typeface="Calibri" pitchFamily="34" charset="0"/>
                </a:rPr>
                <a:t>ait özeti yazınız. </a:t>
              </a: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r>
                <a:rPr lang="tr-TR" sz="3200" dirty="0" smtClean="0">
                  <a:latin typeface="Calibri" pitchFamily="34" charset="0"/>
                </a:rPr>
                <a:t>Posterin tamamında yazılar için kullanılacak Font </a:t>
              </a:r>
              <a:r>
                <a:rPr lang="tr-TR" sz="3200" dirty="0">
                  <a:latin typeface="Calibri" pitchFamily="34" charset="0"/>
                </a:rPr>
                <a:t>: </a:t>
              </a:r>
              <a:r>
                <a:rPr lang="tr-TR" sz="3200" dirty="0" err="1">
                  <a:latin typeface="Calibri" pitchFamily="34" charset="0"/>
                </a:rPr>
                <a:t>Calibri</a:t>
              </a:r>
              <a:r>
                <a:rPr lang="tr-TR" sz="3200" dirty="0">
                  <a:latin typeface="Calibri" pitchFamily="34" charset="0"/>
                </a:rPr>
                <a:t> 32 </a:t>
              </a:r>
              <a:r>
                <a:rPr lang="tr-TR" sz="3200" dirty="0" err="1" smtClean="0">
                  <a:latin typeface="Calibri" pitchFamily="34" charset="0"/>
                </a:rPr>
                <a:t>pt</a:t>
              </a:r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en-US" sz="3200" dirty="0">
                <a:latin typeface="Calibri" pitchFamily="34" charset="0"/>
              </a:endParaRPr>
            </a:p>
          </p:txBody>
        </p:sp>
        <p:sp>
          <p:nvSpPr>
            <p:cNvPr id="126" name="Rectangle 31"/>
            <p:cNvSpPr/>
            <p:nvPr/>
          </p:nvSpPr>
          <p:spPr>
            <a:xfrm>
              <a:off x="1200000" y="3809527"/>
              <a:ext cx="19200000" cy="65516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ctr"/>
              <a:r>
                <a:rPr lang="tr-TR" sz="59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Özet</a:t>
              </a:r>
              <a:endParaRPr lang="en-US" sz="5900" b="1" dirty="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8" name="Grup 97"/>
          <p:cNvGrpSpPr/>
          <p:nvPr/>
        </p:nvGrpSpPr>
        <p:grpSpPr>
          <a:xfrm>
            <a:off x="1008262" y="25203003"/>
            <a:ext cx="9599648" cy="2966849"/>
            <a:chOff x="1545710" y="38423801"/>
            <a:chExt cx="14173202" cy="6057369"/>
          </a:xfrm>
          <a:solidFill>
            <a:schemeClr val="bg1">
              <a:lumMod val="65000"/>
            </a:schemeClr>
          </a:solidFill>
        </p:grpSpPr>
        <p:sp>
          <p:nvSpPr>
            <p:cNvPr id="121" name="TextBox 24"/>
            <p:cNvSpPr txBox="1"/>
            <p:nvPr/>
          </p:nvSpPr>
          <p:spPr>
            <a:xfrm>
              <a:off x="1828801" y="38423801"/>
              <a:ext cx="5520981" cy="16966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tr-TR" sz="4800" b="1" dirty="0"/>
                <a:t>İletişim</a:t>
              </a:r>
              <a:endParaRPr lang="en-US" sz="4800" b="1" dirty="0"/>
            </a:p>
          </p:txBody>
        </p:sp>
        <p:sp>
          <p:nvSpPr>
            <p:cNvPr id="122" name="TextBox 23"/>
            <p:cNvSpPr txBox="1"/>
            <p:nvPr/>
          </p:nvSpPr>
          <p:spPr>
            <a:xfrm>
              <a:off x="1545710" y="39893977"/>
              <a:ext cx="14173202" cy="458719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&lt;</a:t>
              </a:r>
              <a:r>
                <a:rPr lang="tr-TR" sz="2800" dirty="0"/>
                <a:t>öğrenci adı-soyadı</a:t>
              </a:r>
              <a:r>
                <a:rPr lang="en-US" sz="2800" dirty="0" smtClean="0"/>
                <a:t>&gt;</a:t>
              </a:r>
              <a:r>
                <a:rPr lang="tr-TR" sz="2800" dirty="0" smtClean="0"/>
                <a:t> </a:t>
              </a:r>
              <a:r>
                <a:rPr lang="en-US" sz="2800" dirty="0" smtClean="0"/>
                <a:t>&lt;</a:t>
              </a:r>
              <a:r>
                <a:rPr lang="tr-TR" sz="2800" dirty="0"/>
                <a:t>e-mail adresi</a:t>
              </a:r>
              <a:r>
                <a:rPr lang="en-US" sz="2800" dirty="0"/>
                <a:t>&gt;</a:t>
              </a:r>
              <a:endParaRPr lang="tr-TR" sz="2800" dirty="0"/>
            </a:p>
            <a:p>
              <a:endParaRPr lang="en-US" sz="2800" dirty="0"/>
            </a:p>
            <a:p>
              <a:r>
                <a:rPr lang="en-US" sz="2800" dirty="0"/>
                <a:t>&lt;</a:t>
              </a:r>
              <a:r>
                <a:rPr lang="tr-TR" sz="2800" dirty="0"/>
                <a:t>danışman </a:t>
              </a:r>
              <a:r>
                <a:rPr lang="tr-TR" sz="2800" dirty="0" smtClean="0"/>
                <a:t> unvan, adı-soyadı</a:t>
              </a:r>
              <a:r>
                <a:rPr lang="en-US" sz="2800" dirty="0"/>
                <a:t>&gt;</a:t>
              </a:r>
              <a:endParaRPr lang="tr-TR" sz="2800" dirty="0"/>
            </a:p>
            <a:p>
              <a:r>
                <a:rPr lang="tr-TR" sz="2800" dirty="0" smtClean="0"/>
                <a:t>&lt;KTÜN. </a:t>
              </a:r>
              <a:r>
                <a:rPr lang="tr-TR" sz="2800" dirty="0"/>
                <a:t>Bilgisayar Müh. Böl.&gt;</a:t>
              </a:r>
              <a:endParaRPr lang="en-US" sz="2800" dirty="0"/>
            </a:p>
            <a:p>
              <a:r>
                <a:rPr lang="en-US" sz="2800" dirty="0"/>
                <a:t>&lt;</a:t>
              </a:r>
              <a:r>
                <a:rPr lang="tr-TR" sz="2800" dirty="0"/>
                <a:t>e-mail adresi</a:t>
              </a:r>
              <a:r>
                <a:rPr lang="en-US" sz="2800" dirty="0" smtClean="0"/>
                <a:t>&gt;</a:t>
              </a:r>
              <a:r>
                <a:rPr lang="tr-TR" sz="2800" dirty="0" smtClean="0"/>
                <a:t> , &lt;varsa web </a:t>
              </a:r>
              <a:r>
                <a:rPr lang="tr-TR" sz="2800" dirty="0"/>
                <a:t>sayfası&gt;</a:t>
              </a:r>
              <a:endParaRPr lang="en-US" sz="2800" dirty="0"/>
            </a:p>
          </p:txBody>
        </p:sp>
      </p:grpSp>
      <p:grpSp>
        <p:nvGrpSpPr>
          <p:cNvPr id="127" name="Grup 126"/>
          <p:cNvGrpSpPr/>
          <p:nvPr/>
        </p:nvGrpSpPr>
        <p:grpSpPr>
          <a:xfrm>
            <a:off x="11099999" y="25130989"/>
            <a:ext cx="9690412" cy="2636634"/>
            <a:chOff x="11099999" y="25130989"/>
            <a:chExt cx="9690412" cy="2636634"/>
          </a:xfrm>
        </p:grpSpPr>
        <p:sp>
          <p:nvSpPr>
            <p:cNvPr id="119" name="TextBox 25"/>
            <p:cNvSpPr txBox="1"/>
            <p:nvPr/>
          </p:nvSpPr>
          <p:spPr>
            <a:xfrm>
              <a:off x="11100000" y="25851072"/>
              <a:ext cx="9690411" cy="1916551"/>
            </a:xfrm>
            <a:prstGeom prst="rect">
              <a:avLst/>
            </a:prstGeom>
            <a:noFill/>
          </p:spPr>
          <p:txBody>
            <a:bodyPr wrap="square" tIns="91440" bIns="91440" numCol="1" spcCol="457200" rtlCol="0">
              <a:noAutofit/>
            </a:bodyPr>
            <a:lstStyle/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</a:t>
              </a:r>
            </a:p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</a:t>
              </a:r>
            </a:p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</a:t>
              </a:r>
            </a:p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</a:t>
              </a:r>
            </a:p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</a:t>
              </a:r>
            </a:p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</a:t>
              </a:r>
            </a:p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</a:t>
              </a:r>
            </a:p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</a:t>
              </a:r>
            </a:p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</a:t>
              </a:r>
            </a:p>
            <a:p>
              <a:pPr marL="457066" indent="-457066">
                <a:buFont typeface="+mj-lt"/>
                <a:buAutoNum type="arabicPeriod"/>
              </a:pPr>
              <a:r>
                <a:rPr lang="en-US" sz="1800" dirty="0"/>
                <a:t>  </a:t>
              </a:r>
            </a:p>
            <a:p>
              <a:pPr marL="457066" indent="-457066">
                <a:buFont typeface="+mj-lt"/>
                <a:buAutoNum type="arabicPeriod"/>
              </a:pPr>
              <a:endParaRPr lang="en-US" sz="1800" dirty="0"/>
            </a:p>
          </p:txBody>
        </p:sp>
        <p:sp>
          <p:nvSpPr>
            <p:cNvPr id="120" name="TextBox 26"/>
            <p:cNvSpPr txBox="1"/>
            <p:nvPr/>
          </p:nvSpPr>
          <p:spPr>
            <a:xfrm>
              <a:off x="11099999" y="25130989"/>
              <a:ext cx="522982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4800" b="1" dirty="0"/>
                <a:t>Kaynaklar</a:t>
              </a:r>
              <a:endParaRPr lang="en-US" sz="4800" b="1" dirty="0"/>
            </a:p>
          </p:txBody>
        </p:sp>
      </p:grpSp>
      <p:grpSp>
        <p:nvGrpSpPr>
          <p:cNvPr id="6" name="Grup 5"/>
          <p:cNvGrpSpPr/>
          <p:nvPr/>
        </p:nvGrpSpPr>
        <p:grpSpPr>
          <a:xfrm>
            <a:off x="11100000" y="7810924"/>
            <a:ext cx="9300001" cy="17516284"/>
            <a:chOff x="11100000" y="7705056"/>
            <a:chExt cx="9300001" cy="17506889"/>
          </a:xfrm>
        </p:grpSpPr>
        <p:sp>
          <p:nvSpPr>
            <p:cNvPr id="117" name="Text Box 191"/>
            <p:cNvSpPr txBox="1">
              <a:spLocks noChangeArrowheads="1"/>
            </p:cNvSpPr>
            <p:nvPr/>
          </p:nvSpPr>
          <p:spPr bwMode="auto">
            <a:xfrm>
              <a:off x="11100000" y="8592011"/>
              <a:ext cx="9300001" cy="16619934"/>
            </a:xfrm>
            <a:prstGeom prst="rect">
              <a:avLst/>
            </a:prstGeom>
            <a:noFill/>
            <a:ln w="12700">
              <a:solidFill>
                <a:srgbClr val="A50021"/>
              </a:solidFill>
            </a:ln>
            <a:effectLst/>
          </p:spPr>
          <p:txBody>
            <a:bodyPr lIns="182880" tIns="182880" rIns="182880" bIns="182880">
              <a:norm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tr-TR" sz="3200" dirty="0" smtClean="0">
                  <a:latin typeface="Calibri" pitchFamily="34" charset="0"/>
                </a:rPr>
                <a:t>Projeye </a:t>
              </a:r>
              <a:r>
                <a:rPr lang="tr-TR" sz="3200" dirty="0">
                  <a:latin typeface="Calibri" pitchFamily="34" charset="0"/>
                </a:rPr>
                <a:t>ait sonuç bölümünü yazınız ve çıktıları gösteriniz</a:t>
              </a:r>
              <a:r>
                <a:rPr lang="tr-TR" sz="3200" dirty="0" smtClean="0">
                  <a:latin typeface="Calibri" pitchFamily="34" charset="0"/>
                </a:rPr>
                <a:t>.</a:t>
              </a: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en-US" sz="3200" dirty="0">
                <a:latin typeface="Calibri" pitchFamily="34" charset="0"/>
              </a:endParaRPr>
            </a:p>
          </p:txBody>
        </p:sp>
        <p:sp>
          <p:nvSpPr>
            <p:cNvPr id="118" name="Rectangle 34"/>
            <p:cNvSpPr/>
            <p:nvPr/>
          </p:nvSpPr>
          <p:spPr>
            <a:xfrm>
              <a:off x="11100000" y="7705056"/>
              <a:ext cx="9300001" cy="110614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59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Sonuçlar ve Tartışma</a:t>
              </a:r>
              <a:endParaRPr lang="en-US" sz="5900" b="1" dirty="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1" name="Grup 100"/>
          <p:cNvGrpSpPr/>
          <p:nvPr/>
        </p:nvGrpSpPr>
        <p:grpSpPr>
          <a:xfrm>
            <a:off x="11571100" y="15047142"/>
            <a:ext cx="8357800" cy="2404099"/>
            <a:chOff x="1873691" y="18656491"/>
            <a:chExt cx="12737289" cy="3670439"/>
          </a:xfrm>
        </p:grpSpPr>
        <p:graphicFrame>
          <p:nvGraphicFramePr>
            <p:cNvPr id="115" name="Content Placeholder 114" descr="Sample table with 4 columns, 7 rows." title="Sample Table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85539856"/>
                </p:ext>
              </p:extLst>
            </p:nvPr>
          </p:nvGraphicFramePr>
          <p:xfrm>
            <a:off x="1873691" y="19354797"/>
            <a:ext cx="12737289" cy="2972133"/>
          </p:xfrm>
          <a:graphic>
            <a:graphicData uri="http://schemas.openxmlformats.org/drawingml/2006/table">
              <a:tbl>
                <a:tblPr firstRow="1" bandRow="1">
                  <a:tableStyleId>{5DA37D80-6434-44D0-A028-1B22A696006F}</a:tableStyleId>
                </a:tblPr>
                <a:tblGrid>
                  <a:gridCol w="2089450"/>
                  <a:gridCol w="2089450"/>
                  <a:gridCol w="2089450"/>
                  <a:gridCol w="2089450"/>
                </a:tblGrid>
                <a:tr h="486679">
                  <a:tc>
                    <a:txBody>
                      <a:bodyPr/>
                      <a:lstStyle/>
                      <a:p>
                        <a:endParaRPr lang="en-US" sz="24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2400" dirty="0" smtClean="0"/>
                          <a:t>Başlık1</a:t>
                        </a:r>
                        <a:endParaRPr lang="en-US" sz="24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2400" dirty="0" smtClean="0"/>
                          <a:t>Başlık2</a:t>
                        </a:r>
                        <a:endParaRPr lang="en-US" sz="24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2400" dirty="0" smtClean="0"/>
                          <a:t>Başlık3</a:t>
                        </a:r>
                        <a:endParaRPr lang="en-US" sz="2400" dirty="0"/>
                      </a:p>
                    </a:txBody>
                    <a:tcPr anchor="ctr"/>
                  </a:tc>
                </a:tr>
                <a:tr h="486679">
                  <a:tc>
                    <a:txBody>
                      <a:bodyPr/>
                      <a:lstStyle/>
                      <a:p>
                        <a:r>
                          <a:rPr lang="tr-TR" sz="2400" b="1" dirty="0" smtClean="0"/>
                          <a:t>Madde1</a:t>
                        </a:r>
                        <a:endParaRPr lang="en-US" sz="2400" b="1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800</a:t>
                        </a:r>
                        <a:endParaRPr lang="en-US" sz="24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790</a:t>
                        </a:r>
                        <a:endParaRPr lang="en-US" sz="24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4001</a:t>
                        </a:r>
                        <a:endParaRPr lang="en-US" sz="2400" dirty="0"/>
                      </a:p>
                    </a:txBody>
                    <a:tcPr anchor="ctr"/>
                  </a:tc>
                </a:tr>
                <a:tr h="486679">
                  <a:tc>
                    <a:txBody>
                      <a:bodyPr/>
                      <a:lstStyle/>
                      <a:p>
                        <a:r>
                          <a:rPr lang="tr-TR" sz="2400" b="1" dirty="0" smtClean="0"/>
                          <a:t>Madde2</a:t>
                        </a:r>
                        <a:endParaRPr lang="en-US" sz="2400" b="1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356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856</a:t>
                        </a:r>
                        <a:endParaRPr lang="en-US" sz="24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290</a:t>
                        </a:r>
                        <a:endParaRPr lang="en-US" sz="2400" dirty="0"/>
                      </a:p>
                    </a:txBody>
                    <a:tcPr anchor="ctr"/>
                  </a:tc>
                </a:tr>
                <a:tr h="486679">
                  <a:tc>
                    <a:txBody>
                      <a:bodyPr/>
                      <a:lstStyle/>
                      <a:p>
                        <a:r>
                          <a:rPr lang="tr-TR" sz="2400" b="1" dirty="0" smtClean="0"/>
                          <a:t>Madde3</a:t>
                        </a:r>
                        <a:endParaRPr lang="en-US" sz="2400" b="1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228</a:t>
                        </a:r>
                        <a:endParaRPr lang="en-US" sz="24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134</a:t>
                        </a:r>
                        <a:endParaRPr lang="en-US" sz="24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238</a:t>
                        </a:r>
                        <a:endParaRPr lang="en-US" sz="2400" dirty="0"/>
                      </a:p>
                    </a:txBody>
                    <a:tcPr anchor="ctr"/>
                  </a:tc>
                </a:tr>
              </a:tbl>
            </a:graphicData>
          </a:graphic>
        </p:graphicFrame>
        <p:sp>
          <p:nvSpPr>
            <p:cNvPr id="116" name="Text Box 180"/>
            <p:cNvSpPr txBox="1">
              <a:spLocks noChangeArrowheads="1"/>
            </p:cNvSpPr>
            <p:nvPr/>
          </p:nvSpPr>
          <p:spPr bwMode="auto">
            <a:xfrm>
              <a:off x="2429815" y="18656491"/>
              <a:ext cx="275851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dirty="0">
                  <a:latin typeface="Calibri" pitchFamily="34" charset="0"/>
                </a:rPr>
                <a:t>T</a:t>
              </a:r>
              <a:r>
                <a:rPr lang="tr-TR" sz="2400" b="1" dirty="0" err="1">
                  <a:latin typeface="Calibri" pitchFamily="34" charset="0"/>
                </a:rPr>
                <a:t>ablo</a:t>
              </a:r>
              <a:r>
                <a:rPr lang="en-US" sz="2400" b="1" dirty="0">
                  <a:latin typeface="Calibri" pitchFamily="34" charset="0"/>
                </a:rPr>
                <a:t> 1.</a:t>
              </a:r>
              <a:r>
                <a:rPr lang="en-US" sz="2400" dirty="0">
                  <a:latin typeface="Calibri" pitchFamily="34" charset="0"/>
                </a:rPr>
                <a:t> 24pt Calibri.</a:t>
              </a:r>
            </a:p>
          </p:txBody>
        </p:sp>
      </p:grpSp>
      <p:grpSp>
        <p:nvGrpSpPr>
          <p:cNvPr id="102" name="Grup 101"/>
          <p:cNvGrpSpPr/>
          <p:nvPr/>
        </p:nvGrpSpPr>
        <p:grpSpPr>
          <a:xfrm>
            <a:off x="12018485" y="10395963"/>
            <a:ext cx="7176163" cy="3370392"/>
            <a:chOff x="17894374" y="29870400"/>
            <a:chExt cx="7864274" cy="4020151"/>
          </a:xfrm>
        </p:grpSpPr>
        <p:grpSp>
          <p:nvGrpSpPr>
            <p:cNvPr id="106" name="Grup 105"/>
            <p:cNvGrpSpPr/>
            <p:nvPr/>
          </p:nvGrpSpPr>
          <p:grpSpPr>
            <a:xfrm>
              <a:off x="17894374" y="29870400"/>
              <a:ext cx="4180835" cy="4020151"/>
              <a:chOff x="17894374" y="29870400"/>
              <a:chExt cx="4180835" cy="4020151"/>
            </a:xfrm>
          </p:grpSpPr>
          <p:pic>
            <p:nvPicPr>
              <p:cNvPr id="113" name="Picture 178" descr="Picture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059400" y="29870400"/>
                <a:ext cx="3511296" cy="2926080"/>
              </a:xfrm>
              <a:prstGeom prst="rect">
                <a:avLst/>
              </a:prstGeom>
              <a:noFill/>
              <a:ln w="9525">
                <a:solidFill>
                  <a:schemeClr val="tx2">
                    <a:lumMod val="50000"/>
                  </a:scheme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4" name="Text Box 180"/>
              <p:cNvSpPr txBox="1">
                <a:spLocks noChangeArrowheads="1"/>
              </p:cNvSpPr>
              <p:nvPr/>
            </p:nvSpPr>
            <p:spPr bwMode="auto">
              <a:xfrm>
                <a:off x="17894374" y="32899351"/>
                <a:ext cx="4180835" cy="991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tr-TR" sz="2400" b="1" dirty="0">
                    <a:latin typeface="Calibri" pitchFamily="34" charset="0"/>
                  </a:rPr>
                  <a:t>Şekil </a:t>
                </a:r>
                <a:r>
                  <a:rPr lang="tr-TR" sz="2400" b="1" dirty="0" smtClean="0">
                    <a:latin typeface="Calibri" pitchFamily="34" charset="0"/>
                  </a:rPr>
                  <a:t>1</a:t>
                </a:r>
                <a:r>
                  <a:rPr lang="en-US" sz="2400" b="1" dirty="0" smtClean="0">
                    <a:latin typeface="Calibri" pitchFamily="34" charset="0"/>
                  </a:rPr>
                  <a:t>.</a:t>
                </a:r>
                <a:r>
                  <a:rPr lang="en-US" sz="2400" dirty="0" smtClean="0">
                    <a:latin typeface="Calibri" pitchFamily="34" charset="0"/>
                  </a:rPr>
                  <a:t> </a:t>
                </a:r>
                <a:r>
                  <a:rPr lang="tr-TR" sz="2400" dirty="0">
                    <a:latin typeface="Calibri" pitchFamily="34" charset="0"/>
                  </a:rPr>
                  <a:t>Şekil adı </a:t>
                </a:r>
                <a:r>
                  <a:rPr lang="tr-TR" sz="2400" dirty="0" smtClean="0">
                    <a:latin typeface="Calibri" pitchFamily="34" charset="0"/>
                  </a:rPr>
                  <a:t> ortalı olarak</a:t>
                </a:r>
              </a:p>
              <a:p>
                <a:pPr algn="ctr" eaLnBrk="1" hangingPunct="1"/>
                <a:r>
                  <a:rPr lang="tr-TR" sz="2400" dirty="0" smtClean="0">
                    <a:latin typeface="Calibri" pitchFamily="34" charset="0"/>
                  </a:rPr>
                  <a:t>yazılacak</a:t>
                </a:r>
                <a:r>
                  <a:rPr lang="en-US" sz="2400" dirty="0">
                    <a:latin typeface="Calibri" pitchFamily="34" charset="0"/>
                  </a:rPr>
                  <a:t>.</a:t>
                </a:r>
              </a:p>
            </p:txBody>
          </p:sp>
        </p:grpSp>
        <p:grpSp>
          <p:nvGrpSpPr>
            <p:cNvPr id="107" name="Grup 106"/>
            <p:cNvGrpSpPr/>
            <p:nvPr/>
          </p:nvGrpSpPr>
          <p:grpSpPr>
            <a:xfrm>
              <a:off x="22195917" y="29870400"/>
              <a:ext cx="3562731" cy="3598668"/>
              <a:chOff x="22195917" y="29870400"/>
              <a:chExt cx="3562731" cy="3598668"/>
            </a:xfrm>
          </p:grpSpPr>
          <p:pic>
            <p:nvPicPr>
              <p:cNvPr id="111" name="Picture 179" descr="Picture2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247352" y="29870400"/>
                <a:ext cx="3511296" cy="2926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2" name="Text Box 181"/>
              <p:cNvSpPr txBox="1">
                <a:spLocks noChangeArrowheads="1"/>
              </p:cNvSpPr>
              <p:nvPr/>
            </p:nvSpPr>
            <p:spPr bwMode="auto">
              <a:xfrm>
                <a:off x="22195917" y="32918401"/>
                <a:ext cx="2927315" cy="5506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tr-TR" sz="2400" b="1" dirty="0">
                    <a:latin typeface="Calibri" pitchFamily="34" charset="0"/>
                  </a:rPr>
                  <a:t>Şekil </a:t>
                </a:r>
                <a:r>
                  <a:rPr lang="tr-TR" sz="2400" b="1" dirty="0" smtClean="0">
                    <a:latin typeface="Calibri" pitchFamily="34" charset="0"/>
                  </a:rPr>
                  <a:t>2</a:t>
                </a:r>
                <a:r>
                  <a:rPr lang="en-US" sz="2400" b="1" dirty="0" smtClean="0">
                    <a:latin typeface="Calibri" pitchFamily="34" charset="0"/>
                  </a:rPr>
                  <a:t>.</a:t>
                </a:r>
                <a:r>
                  <a:rPr lang="en-US" sz="2400" dirty="0" smtClean="0">
                    <a:latin typeface="Calibri" pitchFamily="34" charset="0"/>
                  </a:rPr>
                  <a:t> </a:t>
                </a:r>
                <a:r>
                  <a:rPr lang="tr-TR" sz="2400" dirty="0" smtClean="0">
                    <a:latin typeface="Calibri" pitchFamily="34" charset="0"/>
                  </a:rPr>
                  <a:t>24</a:t>
                </a:r>
                <a:r>
                  <a:rPr lang="en-US" sz="2400" dirty="0" err="1" smtClean="0">
                    <a:latin typeface="Calibri" pitchFamily="34" charset="0"/>
                  </a:rPr>
                  <a:t>pt</a:t>
                </a:r>
                <a:r>
                  <a:rPr lang="en-US" sz="2400" dirty="0" smtClean="0">
                    <a:latin typeface="Calibri" pitchFamily="34" charset="0"/>
                  </a:rPr>
                  <a:t> </a:t>
                </a:r>
                <a:r>
                  <a:rPr lang="en-US" sz="2400" dirty="0">
                    <a:latin typeface="Calibri" pitchFamily="34" charset="0"/>
                  </a:rPr>
                  <a:t>Calibri.</a:t>
                </a:r>
              </a:p>
            </p:txBody>
          </p:sp>
        </p:grpSp>
      </p:grpSp>
      <p:grpSp>
        <p:nvGrpSpPr>
          <p:cNvPr id="103" name="Grup 102"/>
          <p:cNvGrpSpPr/>
          <p:nvPr/>
        </p:nvGrpSpPr>
        <p:grpSpPr>
          <a:xfrm>
            <a:off x="12950878" y="19010312"/>
            <a:ext cx="6243770" cy="2952328"/>
            <a:chOff x="16916400" y="15201909"/>
            <a:chExt cx="8692637" cy="3486134"/>
          </a:xfrm>
        </p:grpSpPr>
        <p:graphicFrame>
          <p:nvGraphicFramePr>
            <p:cNvPr id="104" name="Chart 2"/>
            <p:cNvGraphicFramePr/>
            <p:nvPr>
              <p:extLst>
                <p:ext uri="{D42A27DB-BD31-4B8C-83A1-F6EECF244321}">
                  <p14:modId xmlns:p14="http://schemas.microsoft.com/office/powerpoint/2010/main" val="2880166813"/>
                </p:ext>
              </p:extLst>
            </p:nvPr>
          </p:nvGraphicFramePr>
          <p:xfrm>
            <a:off x="16916400" y="15201909"/>
            <a:ext cx="8692637" cy="27050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05" name="Text Box 180"/>
            <p:cNvSpPr txBox="1">
              <a:spLocks noChangeArrowheads="1"/>
            </p:cNvSpPr>
            <p:nvPr/>
          </p:nvSpPr>
          <p:spPr bwMode="auto">
            <a:xfrm>
              <a:off x="18587416" y="17983200"/>
              <a:ext cx="4787257" cy="7048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tr-TR" sz="2400" b="1" dirty="0">
                  <a:latin typeface="Calibri" pitchFamily="34" charset="0"/>
                </a:rPr>
                <a:t>Şekil </a:t>
              </a:r>
              <a:r>
                <a:rPr lang="tr-TR" sz="2400" b="1" dirty="0" smtClean="0">
                  <a:latin typeface="Calibri" pitchFamily="34" charset="0"/>
                </a:rPr>
                <a:t>3</a:t>
              </a:r>
              <a:r>
                <a:rPr lang="en-US" sz="2400" b="1" dirty="0" smtClean="0">
                  <a:latin typeface="Calibri" pitchFamily="34" charset="0"/>
                </a:rPr>
                <a:t>.</a:t>
              </a:r>
              <a:r>
                <a:rPr lang="en-US" sz="2400" dirty="0" smtClean="0">
                  <a:latin typeface="Calibri" pitchFamily="34" charset="0"/>
                </a:rPr>
                <a:t> </a:t>
              </a:r>
              <a:r>
                <a:rPr lang="tr-TR" sz="2400" dirty="0">
                  <a:latin typeface="Calibri" pitchFamily="34" charset="0"/>
                </a:rPr>
                <a:t>Grafik gösterimi</a:t>
              </a:r>
              <a:endParaRPr lang="en-US" sz="2400" dirty="0">
                <a:latin typeface="Calibri" pitchFamily="34" charset="0"/>
              </a:endParaRPr>
            </a:p>
          </p:txBody>
        </p:sp>
      </p:grpSp>
      <p:grpSp>
        <p:nvGrpSpPr>
          <p:cNvPr id="7" name="Grup 6"/>
          <p:cNvGrpSpPr/>
          <p:nvPr/>
        </p:nvGrpSpPr>
        <p:grpSpPr>
          <a:xfrm>
            <a:off x="1199649" y="7810924"/>
            <a:ext cx="9600351" cy="17450170"/>
            <a:chOff x="1199649" y="7810924"/>
            <a:chExt cx="9600351" cy="17450170"/>
          </a:xfrm>
        </p:grpSpPr>
        <p:sp>
          <p:nvSpPr>
            <p:cNvPr id="44" name="Text Box 189"/>
            <p:cNvSpPr txBox="1">
              <a:spLocks noChangeAspect="1" noChangeArrowheads="1"/>
            </p:cNvSpPr>
            <p:nvPr/>
          </p:nvSpPr>
          <p:spPr bwMode="auto">
            <a:xfrm>
              <a:off x="1199649" y="8641160"/>
              <a:ext cx="9600351" cy="1661993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A50021"/>
              </a:solidFill>
            </a:ln>
            <a:effectLst/>
          </p:spPr>
          <p:txBody>
            <a:bodyPr lIns="182880" tIns="182880" rIns="182880" bIns="182880">
              <a:norm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tr-TR" sz="3200" dirty="0">
                  <a:latin typeface="Calibri" pitchFamily="34" charset="0"/>
                </a:rPr>
                <a:t>Projeye ait özel materyal (kullanılan resim, sinyal, her türlü veri vb.) ve kullanılan yöntemleri yazınız. </a:t>
              </a:r>
              <a:r>
                <a:rPr lang="tr-TR" sz="3200" dirty="0" smtClean="0">
                  <a:latin typeface="Calibri" pitchFamily="34" charset="0"/>
                </a:rPr>
                <a:t>Resim</a:t>
              </a:r>
              <a:r>
                <a:rPr lang="tr-TR" sz="3200" dirty="0">
                  <a:latin typeface="Calibri" pitchFamily="34" charset="0"/>
                </a:rPr>
                <a:t>, şablon, grafik, algoritma, akış diyagramı, vb. ile görsel olarak sunabilirsiniz</a:t>
              </a:r>
              <a:r>
                <a:rPr lang="tr-TR" sz="3200" dirty="0" smtClean="0">
                  <a:latin typeface="Calibri" pitchFamily="34" charset="0"/>
                </a:rPr>
                <a:t>. Yazılar mutlaka 2 yana yaslanmış olmalıdır.</a:t>
              </a:r>
            </a:p>
            <a:p>
              <a:pPr algn="just" eaLnBrk="1" hangingPunct="1"/>
              <a:endParaRPr lang="tr-TR" sz="3200" dirty="0">
                <a:latin typeface="Calibri" pitchFamily="34" charset="0"/>
              </a:endParaRPr>
            </a:p>
            <a:p>
              <a:pPr algn="just" eaLnBrk="1" hangingPunct="1"/>
              <a:r>
                <a:rPr lang="tr-TR" sz="3200" dirty="0" smtClean="0">
                  <a:latin typeface="Calibri" pitchFamily="34" charset="0"/>
                </a:rPr>
                <a:t>Tablo, şekil ve grafikler </a:t>
              </a:r>
              <a:r>
                <a:rPr lang="tr-TR" sz="3200" dirty="0">
                  <a:latin typeface="Calibri" pitchFamily="34" charset="0"/>
                </a:rPr>
                <a:t>için örnekler verilenler gibidir</a:t>
              </a:r>
              <a:r>
                <a:rPr lang="tr-TR" sz="3200" dirty="0" smtClean="0">
                  <a:latin typeface="Calibri" pitchFamily="34" charset="0"/>
                </a:rPr>
                <a:t>. Şekil ve grafik isimleri altta, tablo isimleri üstte verilmelidir. Şekil, grafik ve tablo numaraları sırasıyla verilmelidir.</a:t>
              </a:r>
            </a:p>
            <a:p>
              <a:pPr algn="just" eaLnBrk="1" hangingPunct="1"/>
              <a:endParaRPr lang="tr-TR" sz="3200" dirty="0">
                <a:latin typeface="Calibri" pitchFamily="34" charset="0"/>
              </a:endParaRPr>
            </a:p>
            <a:p>
              <a:pPr algn="just" eaLnBrk="1" hangingPunct="1"/>
              <a:r>
                <a:rPr lang="tr-TR" sz="3200" dirty="0" smtClean="0">
                  <a:latin typeface="Calibri" pitchFamily="34" charset="0"/>
                </a:rPr>
                <a:t>Şekil, tablo, grafikler için kullanılacak Font : </a:t>
              </a:r>
              <a:r>
                <a:rPr lang="tr-TR" sz="3200" dirty="0" err="1" smtClean="0">
                  <a:latin typeface="Calibri" pitchFamily="34" charset="0"/>
                </a:rPr>
                <a:t>Calibri</a:t>
              </a:r>
              <a:r>
                <a:rPr lang="tr-TR" sz="3200" dirty="0" smtClean="0">
                  <a:latin typeface="Calibri" pitchFamily="34" charset="0"/>
                </a:rPr>
                <a:t> 24 </a:t>
              </a:r>
              <a:r>
                <a:rPr lang="tr-TR" sz="3200" dirty="0" err="1" smtClean="0">
                  <a:latin typeface="Calibri" pitchFamily="34" charset="0"/>
                </a:rPr>
                <a:t>pt</a:t>
              </a:r>
              <a:endParaRPr lang="tr-TR" sz="3200" dirty="0">
                <a:latin typeface="Calibri" pitchFamily="34" charset="0"/>
              </a:endParaRPr>
            </a:p>
            <a:p>
              <a:pPr algn="just" eaLnBrk="1" hangingPunct="1"/>
              <a:endParaRPr lang="tr-TR" sz="3200" dirty="0">
                <a:latin typeface="Calibri" pitchFamily="34" charset="0"/>
              </a:endParaRPr>
            </a:p>
            <a:p>
              <a:pPr algn="just" eaLnBrk="1" hangingPunct="1"/>
              <a:r>
                <a:rPr lang="tr-TR" sz="3200" dirty="0" smtClean="0">
                  <a:latin typeface="Calibri" pitchFamily="34" charset="0"/>
                </a:rPr>
                <a:t>Kullanılan kaynaklar metin içinde [1], [2] şeklinde verilmeli ve verilen sırada ‘Kaynaklar’ alanında yazılmalıdır. </a:t>
              </a:r>
            </a:p>
            <a:p>
              <a:pPr algn="just" eaLnBrk="1" hangingPunct="1"/>
              <a:endParaRPr lang="tr-TR" sz="3200" dirty="0">
                <a:latin typeface="Calibri" pitchFamily="34" charset="0"/>
              </a:endParaRPr>
            </a:p>
            <a:p>
              <a:pPr algn="just" eaLnBrk="1" hangingPunct="1"/>
              <a:r>
                <a:rPr lang="tr-TR" sz="3200" dirty="0" smtClean="0">
                  <a:latin typeface="Calibri" pitchFamily="34" charset="0"/>
                </a:rPr>
                <a:t>Belirlenen alanların (Özet, Materyal ve Metot, </a:t>
              </a:r>
              <a:r>
                <a:rPr lang="tr-TR" sz="3200" dirty="0" err="1" smtClean="0">
                  <a:latin typeface="Calibri" pitchFamily="34" charset="0"/>
                </a:rPr>
                <a:t>Sonunçlar</a:t>
              </a:r>
              <a:r>
                <a:rPr lang="tr-TR" sz="3200" dirty="0" smtClean="0">
                  <a:latin typeface="Calibri" pitchFamily="34" charset="0"/>
                </a:rPr>
                <a:t>) başlık ve sırası değiştirilmeden, gerektiğinde alanların büyüklükleri değiştirilebilir. </a:t>
              </a:r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  <a:p>
              <a:pPr eaLnBrk="1" hangingPunct="1"/>
              <a:endParaRPr lang="tr-TR" sz="3200" dirty="0" smtClean="0">
                <a:latin typeface="Calibri" pitchFamily="34" charset="0"/>
              </a:endParaRPr>
            </a:p>
          </p:txBody>
        </p:sp>
        <p:sp>
          <p:nvSpPr>
            <p:cNvPr id="42" name="Rectangle 33"/>
            <p:cNvSpPr/>
            <p:nvPr/>
          </p:nvSpPr>
          <p:spPr>
            <a:xfrm>
              <a:off x="1206924" y="7810924"/>
              <a:ext cx="9592726" cy="100027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59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M</a:t>
              </a:r>
              <a:r>
                <a:rPr lang="tr-TR" sz="5900" b="1" dirty="0" err="1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ateryal</a:t>
              </a:r>
              <a:r>
                <a:rPr lang="tr-TR" sz="59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 ve </a:t>
              </a:r>
              <a:r>
                <a:rPr lang="en-US" sz="59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M</a:t>
              </a:r>
              <a:r>
                <a:rPr lang="tr-TR" sz="5900" b="1" dirty="0" err="1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etot</a:t>
              </a:r>
              <a:endParaRPr lang="en-US" sz="5900" b="1" dirty="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9" name="Resim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46" y="286509"/>
            <a:ext cx="2946473" cy="2951571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8716" y="286509"/>
            <a:ext cx="2901696" cy="290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6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276</Words>
  <Application>Microsoft Office PowerPoint</Application>
  <PresentationFormat>Özel</PresentationFormat>
  <Paragraphs>113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nurdan</dc:creator>
  <cp:lastModifiedBy>nurdan</cp:lastModifiedBy>
  <cp:revision>18</cp:revision>
  <cp:lastPrinted>2023-06-06T12:41:49Z</cp:lastPrinted>
  <dcterms:created xsi:type="dcterms:W3CDTF">2015-05-25T13:53:13Z</dcterms:created>
  <dcterms:modified xsi:type="dcterms:W3CDTF">2026-06-05T08:47:26Z</dcterms:modified>
</cp:coreProperties>
</file>