
<file path=[Content_Types].xml><?xml version="1.0" encoding="utf-8"?>
<Types xmlns="http://schemas.openxmlformats.org/package/2006/content-types">
  <Default Extension="jfif" ContentType="image/jpeg"/>
  <Default Extension="png" ContentType="image/png"/>
  <Default Extension="jpeg" ContentType="image/jpeg"/>
  <Default Extension="web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2" r:id="rId2"/>
    <p:sldId id="260" r:id="rId3"/>
    <p:sldId id="261" r:id="rId4"/>
    <p:sldId id="263" r:id="rId5"/>
    <p:sldId id="274" r:id="rId6"/>
    <p:sldId id="276" r:id="rId7"/>
    <p:sldId id="277" r:id="rId8"/>
    <p:sldId id="278" r:id="rId9"/>
    <p:sldId id="279" r:id="rId10"/>
    <p:sldId id="280" r:id="rId11"/>
    <p:sldId id="282" r:id="rId12"/>
    <p:sldId id="283" r:id="rId13"/>
    <p:sldId id="285" r:id="rId14"/>
    <p:sldId id="286" r:id="rId15"/>
  </p:sldIdLst>
  <p:sldSz cx="15119350" cy="10691813"/>
  <p:notesSz cx="6792913" cy="9925050"/>
  <p:defaultTextStyle>
    <a:defPPr>
      <a:defRPr lang="tr-TR"/>
    </a:defPPr>
    <a:lvl1pPr marL="0" algn="l" defTabSz="1238921" rtl="0" eaLnBrk="1" latinLnBrk="0" hangingPunct="1">
      <a:defRPr sz="2439" kern="1200">
        <a:solidFill>
          <a:schemeClr val="tx1"/>
        </a:solidFill>
        <a:latin typeface="+mn-lt"/>
        <a:ea typeface="+mn-ea"/>
        <a:cs typeface="+mn-cs"/>
      </a:defRPr>
    </a:lvl1pPr>
    <a:lvl2pPr marL="619460" algn="l" defTabSz="1238921" rtl="0" eaLnBrk="1" latinLnBrk="0" hangingPunct="1">
      <a:defRPr sz="2439" kern="1200">
        <a:solidFill>
          <a:schemeClr val="tx1"/>
        </a:solidFill>
        <a:latin typeface="+mn-lt"/>
        <a:ea typeface="+mn-ea"/>
        <a:cs typeface="+mn-cs"/>
      </a:defRPr>
    </a:lvl2pPr>
    <a:lvl3pPr marL="1238921" algn="l" defTabSz="1238921" rtl="0" eaLnBrk="1" latinLnBrk="0" hangingPunct="1">
      <a:defRPr sz="2439" kern="1200">
        <a:solidFill>
          <a:schemeClr val="tx1"/>
        </a:solidFill>
        <a:latin typeface="+mn-lt"/>
        <a:ea typeface="+mn-ea"/>
        <a:cs typeface="+mn-cs"/>
      </a:defRPr>
    </a:lvl3pPr>
    <a:lvl4pPr marL="1858381" algn="l" defTabSz="1238921" rtl="0" eaLnBrk="1" latinLnBrk="0" hangingPunct="1">
      <a:defRPr sz="2439" kern="1200">
        <a:solidFill>
          <a:schemeClr val="tx1"/>
        </a:solidFill>
        <a:latin typeface="+mn-lt"/>
        <a:ea typeface="+mn-ea"/>
        <a:cs typeface="+mn-cs"/>
      </a:defRPr>
    </a:lvl4pPr>
    <a:lvl5pPr marL="2477841" algn="l" defTabSz="1238921" rtl="0" eaLnBrk="1" latinLnBrk="0" hangingPunct="1">
      <a:defRPr sz="2439" kern="1200">
        <a:solidFill>
          <a:schemeClr val="tx1"/>
        </a:solidFill>
        <a:latin typeface="+mn-lt"/>
        <a:ea typeface="+mn-ea"/>
        <a:cs typeface="+mn-cs"/>
      </a:defRPr>
    </a:lvl5pPr>
    <a:lvl6pPr marL="3097301" algn="l" defTabSz="1238921" rtl="0" eaLnBrk="1" latinLnBrk="0" hangingPunct="1">
      <a:defRPr sz="2439" kern="1200">
        <a:solidFill>
          <a:schemeClr val="tx1"/>
        </a:solidFill>
        <a:latin typeface="+mn-lt"/>
        <a:ea typeface="+mn-ea"/>
        <a:cs typeface="+mn-cs"/>
      </a:defRPr>
    </a:lvl6pPr>
    <a:lvl7pPr marL="3716762" algn="l" defTabSz="1238921" rtl="0" eaLnBrk="1" latinLnBrk="0" hangingPunct="1">
      <a:defRPr sz="2439" kern="1200">
        <a:solidFill>
          <a:schemeClr val="tx1"/>
        </a:solidFill>
        <a:latin typeface="+mn-lt"/>
        <a:ea typeface="+mn-ea"/>
        <a:cs typeface="+mn-cs"/>
      </a:defRPr>
    </a:lvl7pPr>
    <a:lvl8pPr marL="4336222" algn="l" defTabSz="1238921" rtl="0" eaLnBrk="1" latinLnBrk="0" hangingPunct="1">
      <a:defRPr sz="2439" kern="1200">
        <a:solidFill>
          <a:schemeClr val="tx1"/>
        </a:solidFill>
        <a:latin typeface="+mn-lt"/>
        <a:ea typeface="+mn-ea"/>
        <a:cs typeface="+mn-cs"/>
      </a:defRPr>
    </a:lvl8pPr>
    <a:lvl9pPr marL="4955682" algn="l" defTabSz="1238921" rtl="0" eaLnBrk="1" latinLnBrk="0" hangingPunct="1">
      <a:defRPr sz="243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2" d="100"/>
          <a:sy n="72" d="100"/>
        </p:scale>
        <p:origin x="132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17EA1D54-3780-4129-8D52-F38E3DD31C5D}" type="datetimeFigureOut">
              <a:rPr lang="tr-TR" smtClean="0"/>
              <a:t>21.10.2024</a:t>
            </a:fld>
            <a:endParaRPr lang="tr-TR"/>
          </a:p>
        </p:txBody>
      </p:sp>
      <p:sp>
        <p:nvSpPr>
          <p:cNvPr id="4" name="Slayt Görüntüsü Yer Tutucusu 3"/>
          <p:cNvSpPr>
            <a:spLocks noGrp="1" noRot="1" noChangeAspect="1"/>
          </p:cNvSpPr>
          <p:nvPr>
            <p:ph type="sldImg" idx="2"/>
          </p:nvPr>
        </p:nvSpPr>
        <p:spPr>
          <a:xfrm>
            <a:off x="1027113" y="1239838"/>
            <a:ext cx="4738687" cy="3351212"/>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711AD982-0CD9-4A92-B030-91961BE63A58}" type="slidenum">
              <a:rPr lang="tr-TR" smtClean="0"/>
              <a:t>‹#›</a:t>
            </a:fld>
            <a:endParaRPr lang="tr-TR"/>
          </a:p>
        </p:txBody>
      </p:sp>
    </p:spTree>
    <p:extLst>
      <p:ext uri="{BB962C8B-B14F-4D97-AF65-F5344CB8AC3E}">
        <p14:creationId xmlns:p14="http://schemas.microsoft.com/office/powerpoint/2010/main" val="204713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tr-TR" smtClean="0"/>
              <a:t>Asıl başlık stili için tıklatın</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E7F7A89F-F24D-45C6-B93F-76559B500A58}" type="datetime1">
              <a:rPr lang="tr-TR" smtClean="0"/>
              <a:t>21.10.2024</a:t>
            </a:fld>
            <a:endParaRPr lang="tr-TR"/>
          </a:p>
        </p:txBody>
      </p:sp>
      <p:sp>
        <p:nvSpPr>
          <p:cNvPr id="5" name="Footer Placeholder 4"/>
          <p:cNvSpPr>
            <a:spLocks noGrp="1"/>
          </p:cNvSpPr>
          <p:nvPr>
            <p:ph type="ftr" sz="quarter" idx="11"/>
          </p:nvPr>
        </p:nvSpPr>
        <p:spPr/>
        <p:txBody>
          <a:bodyPr/>
          <a:lstStyle/>
          <a:p>
            <a:r>
              <a:rPr lang="tr-TR" smtClean="0"/>
              <a:t>KONYA TEKNİİK ÜNİVERSİTESİ SANAYİ YERLEŞKESİ PLANI</a:t>
            </a:r>
            <a:endParaRPr lang="tr-TR"/>
          </a:p>
        </p:txBody>
      </p:sp>
      <p:sp>
        <p:nvSpPr>
          <p:cNvPr id="6" name="Slide Number Placeholder 5"/>
          <p:cNvSpPr>
            <a:spLocks noGrp="1"/>
          </p:cNvSpPr>
          <p:nvPr>
            <p:ph type="sldNum" sz="quarter" idx="12"/>
          </p:nvPr>
        </p:nvSpPr>
        <p:spPr/>
        <p:txBody>
          <a:bodyPr/>
          <a:lstStyle/>
          <a:p>
            <a:fld id="{AF46F2EE-7899-4863-9D5A-B924FBA6345A}" type="slidenum">
              <a:rPr lang="tr-TR" smtClean="0"/>
              <a:t>‹#›</a:t>
            </a:fld>
            <a:endParaRPr lang="tr-TR"/>
          </a:p>
        </p:txBody>
      </p:sp>
    </p:spTree>
    <p:extLst>
      <p:ext uri="{BB962C8B-B14F-4D97-AF65-F5344CB8AC3E}">
        <p14:creationId xmlns:p14="http://schemas.microsoft.com/office/powerpoint/2010/main" val="3264343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0C33D93-3736-48FA-B7A3-97327686FD9C}" type="datetime1">
              <a:rPr lang="tr-TR" smtClean="0"/>
              <a:t>21.10.2024</a:t>
            </a:fld>
            <a:endParaRPr lang="tr-TR"/>
          </a:p>
        </p:txBody>
      </p:sp>
      <p:sp>
        <p:nvSpPr>
          <p:cNvPr id="5" name="Footer Placeholder 4"/>
          <p:cNvSpPr>
            <a:spLocks noGrp="1"/>
          </p:cNvSpPr>
          <p:nvPr>
            <p:ph type="ftr" sz="quarter" idx="11"/>
          </p:nvPr>
        </p:nvSpPr>
        <p:spPr/>
        <p:txBody>
          <a:bodyPr/>
          <a:lstStyle/>
          <a:p>
            <a:r>
              <a:rPr lang="tr-TR" smtClean="0"/>
              <a:t>KONYA TEKNİİK ÜNİVERSİTESİ SANAYİ YERLEŞKESİ PLANI</a:t>
            </a:r>
            <a:endParaRPr lang="tr-TR"/>
          </a:p>
        </p:txBody>
      </p:sp>
      <p:sp>
        <p:nvSpPr>
          <p:cNvPr id="6" name="Slide Number Placeholder 5"/>
          <p:cNvSpPr>
            <a:spLocks noGrp="1"/>
          </p:cNvSpPr>
          <p:nvPr>
            <p:ph type="sldNum" sz="quarter" idx="12"/>
          </p:nvPr>
        </p:nvSpPr>
        <p:spPr/>
        <p:txBody>
          <a:bodyPr/>
          <a:lstStyle/>
          <a:p>
            <a:fld id="{AF46F2EE-7899-4863-9D5A-B924FBA6345A}" type="slidenum">
              <a:rPr lang="tr-TR" smtClean="0"/>
              <a:t>‹#›</a:t>
            </a:fld>
            <a:endParaRPr lang="tr-TR"/>
          </a:p>
        </p:txBody>
      </p:sp>
    </p:spTree>
    <p:extLst>
      <p:ext uri="{BB962C8B-B14F-4D97-AF65-F5344CB8AC3E}">
        <p14:creationId xmlns:p14="http://schemas.microsoft.com/office/powerpoint/2010/main" val="3114931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0D04E11-D02C-4E8B-A6C1-D10F708A6961}" type="datetime1">
              <a:rPr lang="tr-TR" smtClean="0"/>
              <a:t>21.10.2024</a:t>
            </a:fld>
            <a:endParaRPr lang="tr-TR"/>
          </a:p>
        </p:txBody>
      </p:sp>
      <p:sp>
        <p:nvSpPr>
          <p:cNvPr id="5" name="Footer Placeholder 4"/>
          <p:cNvSpPr>
            <a:spLocks noGrp="1"/>
          </p:cNvSpPr>
          <p:nvPr>
            <p:ph type="ftr" sz="quarter" idx="11"/>
          </p:nvPr>
        </p:nvSpPr>
        <p:spPr/>
        <p:txBody>
          <a:bodyPr/>
          <a:lstStyle/>
          <a:p>
            <a:r>
              <a:rPr lang="tr-TR" smtClean="0"/>
              <a:t>KONYA TEKNİİK ÜNİVERSİTESİ SANAYİ YERLEŞKESİ PLANI</a:t>
            </a:r>
            <a:endParaRPr lang="tr-TR"/>
          </a:p>
        </p:txBody>
      </p:sp>
      <p:sp>
        <p:nvSpPr>
          <p:cNvPr id="6" name="Slide Number Placeholder 5"/>
          <p:cNvSpPr>
            <a:spLocks noGrp="1"/>
          </p:cNvSpPr>
          <p:nvPr>
            <p:ph type="sldNum" sz="quarter" idx="12"/>
          </p:nvPr>
        </p:nvSpPr>
        <p:spPr/>
        <p:txBody>
          <a:bodyPr/>
          <a:lstStyle/>
          <a:p>
            <a:fld id="{AF46F2EE-7899-4863-9D5A-B924FBA6345A}" type="slidenum">
              <a:rPr lang="tr-TR" smtClean="0"/>
              <a:t>‹#›</a:t>
            </a:fld>
            <a:endParaRPr lang="tr-TR"/>
          </a:p>
        </p:txBody>
      </p:sp>
    </p:spTree>
    <p:extLst>
      <p:ext uri="{BB962C8B-B14F-4D97-AF65-F5344CB8AC3E}">
        <p14:creationId xmlns:p14="http://schemas.microsoft.com/office/powerpoint/2010/main" val="2044465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2764D22-8654-4060-BA2B-4C1652C2E124}" type="datetime1">
              <a:rPr lang="tr-TR" smtClean="0"/>
              <a:t>21.10.2024</a:t>
            </a:fld>
            <a:endParaRPr lang="tr-TR"/>
          </a:p>
        </p:txBody>
      </p:sp>
      <p:sp>
        <p:nvSpPr>
          <p:cNvPr id="5" name="Footer Placeholder 4"/>
          <p:cNvSpPr>
            <a:spLocks noGrp="1"/>
          </p:cNvSpPr>
          <p:nvPr>
            <p:ph type="ftr" sz="quarter" idx="11"/>
          </p:nvPr>
        </p:nvSpPr>
        <p:spPr/>
        <p:txBody>
          <a:bodyPr/>
          <a:lstStyle/>
          <a:p>
            <a:r>
              <a:rPr lang="tr-TR" smtClean="0"/>
              <a:t>KONYA TEKNİİK ÜNİVERSİTESİ SANAYİ YERLEŞKESİ PLANI</a:t>
            </a:r>
            <a:endParaRPr lang="tr-TR"/>
          </a:p>
        </p:txBody>
      </p:sp>
      <p:sp>
        <p:nvSpPr>
          <p:cNvPr id="6" name="Slide Number Placeholder 5"/>
          <p:cNvSpPr>
            <a:spLocks noGrp="1"/>
          </p:cNvSpPr>
          <p:nvPr>
            <p:ph type="sldNum" sz="quarter" idx="12"/>
          </p:nvPr>
        </p:nvSpPr>
        <p:spPr/>
        <p:txBody>
          <a:bodyPr/>
          <a:lstStyle/>
          <a:p>
            <a:fld id="{AF46F2EE-7899-4863-9D5A-B924FBA6345A}" type="slidenum">
              <a:rPr lang="tr-TR" smtClean="0"/>
              <a:t>‹#›</a:t>
            </a:fld>
            <a:endParaRPr lang="tr-TR"/>
          </a:p>
        </p:txBody>
      </p:sp>
    </p:spTree>
    <p:extLst>
      <p:ext uri="{BB962C8B-B14F-4D97-AF65-F5344CB8AC3E}">
        <p14:creationId xmlns:p14="http://schemas.microsoft.com/office/powerpoint/2010/main" val="1447300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tr-TR" smtClean="0"/>
              <a:t>Asıl başlık stili için tıklatın</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4326820-2414-4A58-8A55-681C3CEE0ADE}" type="datetime1">
              <a:rPr lang="tr-TR" smtClean="0"/>
              <a:t>21.10.2024</a:t>
            </a:fld>
            <a:endParaRPr lang="tr-TR"/>
          </a:p>
        </p:txBody>
      </p:sp>
      <p:sp>
        <p:nvSpPr>
          <p:cNvPr id="5" name="Footer Placeholder 4"/>
          <p:cNvSpPr>
            <a:spLocks noGrp="1"/>
          </p:cNvSpPr>
          <p:nvPr>
            <p:ph type="ftr" sz="quarter" idx="11"/>
          </p:nvPr>
        </p:nvSpPr>
        <p:spPr/>
        <p:txBody>
          <a:bodyPr/>
          <a:lstStyle/>
          <a:p>
            <a:r>
              <a:rPr lang="tr-TR" smtClean="0"/>
              <a:t>KONYA TEKNİİK ÜNİVERSİTESİ SANAYİ YERLEŞKESİ PLANI</a:t>
            </a:r>
            <a:endParaRPr lang="tr-TR"/>
          </a:p>
        </p:txBody>
      </p:sp>
      <p:sp>
        <p:nvSpPr>
          <p:cNvPr id="6" name="Slide Number Placeholder 5"/>
          <p:cNvSpPr>
            <a:spLocks noGrp="1"/>
          </p:cNvSpPr>
          <p:nvPr>
            <p:ph type="sldNum" sz="quarter" idx="12"/>
          </p:nvPr>
        </p:nvSpPr>
        <p:spPr/>
        <p:txBody>
          <a:bodyPr/>
          <a:lstStyle/>
          <a:p>
            <a:fld id="{AF46F2EE-7899-4863-9D5A-B924FBA6345A}" type="slidenum">
              <a:rPr lang="tr-TR" smtClean="0"/>
              <a:t>‹#›</a:t>
            </a:fld>
            <a:endParaRPr lang="tr-TR"/>
          </a:p>
        </p:txBody>
      </p:sp>
    </p:spTree>
    <p:extLst>
      <p:ext uri="{BB962C8B-B14F-4D97-AF65-F5344CB8AC3E}">
        <p14:creationId xmlns:p14="http://schemas.microsoft.com/office/powerpoint/2010/main" val="2988314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5D4A393-B9E7-4224-AC30-C5EE2DF86868}" type="datetime1">
              <a:rPr lang="tr-TR" smtClean="0"/>
              <a:t>21.10.2024</a:t>
            </a:fld>
            <a:endParaRPr lang="tr-TR"/>
          </a:p>
        </p:txBody>
      </p:sp>
      <p:sp>
        <p:nvSpPr>
          <p:cNvPr id="6" name="Footer Placeholder 5"/>
          <p:cNvSpPr>
            <a:spLocks noGrp="1"/>
          </p:cNvSpPr>
          <p:nvPr>
            <p:ph type="ftr" sz="quarter" idx="11"/>
          </p:nvPr>
        </p:nvSpPr>
        <p:spPr/>
        <p:txBody>
          <a:bodyPr/>
          <a:lstStyle/>
          <a:p>
            <a:r>
              <a:rPr lang="tr-TR" smtClean="0"/>
              <a:t>KONYA TEKNİİK ÜNİVERSİTESİ SANAYİ YERLEŞKESİ PLANI</a:t>
            </a:r>
            <a:endParaRPr lang="tr-TR"/>
          </a:p>
        </p:txBody>
      </p:sp>
      <p:sp>
        <p:nvSpPr>
          <p:cNvPr id="7" name="Slide Number Placeholder 6"/>
          <p:cNvSpPr>
            <a:spLocks noGrp="1"/>
          </p:cNvSpPr>
          <p:nvPr>
            <p:ph type="sldNum" sz="quarter" idx="12"/>
          </p:nvPr>
        </p:nvSpPr>
        <p:spPr/>
        <p:txBody>
          <a:bodyPr/>
          <a:lstStyle/>
          <a:p>
            <a:fld id="{AF46F2EE-7899-4863-9D5A-B924FBA6345A}" type="slidenum">
              <a:rPr lang="tr-TR" smtClean="0"/>
              <a:t>‹#›</a:t>
            </a:fld>
            <a:endParaRPr lang="tr-TR"/>
          </a:p>
        </p:txBody>
      </p:sp>
    </p:spTree>
    <p:extLst>
      <p:ext uri="{BB962C8B-B14F-4D97-AF65-F5344CB8AC3E}">
        <p14:creationId xmlns:p14="http://schemas.microsoft.com/office/powerpoint/2010/main" val="1021215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tr-TR" smtClean="0"/>
              <a:t>Asıl metin stillerini düzenle</a:t>
            </a:r>
          </a:p>
        </p:txBody>
      </p:sp>
      <p:sp>
        <p:nvSpPr>
          <p:cNvPr id="4" name="Content Placeholder 3"/>
          <p:cNvSpPr>
            <a:spLocks noGrp="1"/>
          </p:cNvSpPr>
          <p:nvPr>
            <p:ph sz="half" idx="2"/>
          </p:nvPr>
        </p:nvSpPr>
        <p:spPr>
          <a:xfrm>
            <a:off x="1041426" y="3905482"/>
            <a:ext cx="6396193" cy="574437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tr-TR" smtClean="0"/>
              <a:t>Asıl metin stillerini düzenle</a:t>
            </a:r>
          </a:p>
        </p:txBody>
      </p:sp>
      <p:sp>
        <p:nvSpPr>
          <p:cNvPr id="6" name="Content Placeholder 5"/>
          <p:cNvSpPr>
            <a:spLocks noGrp="1"/>
          </p:cNvSpPr>
          <p:nvPr>
            <p:ph sz="quarter" idx="4"/>
          </p:nvPr>
        </p:nvSpPr>
        <p:spPr>
          <a:xfrm>
            <a:off x="7654172" y="3905482"/>
            <a:ext cx="6427693" cy="574437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FC1D80A-1AD9-416F-9F9C-B4197EA935C0}" type="datetime1">
              <a:rPr lang="tr-TR" smtClean="0"/>
              <a:t>21.10.2024</a:t>
            </a:fld>
            <a:endParaRPr lang="tr-TR"/>
          </a:p>
        </p:txBody>
      </p:sp>
      <p:sp>
        <p:nvSpPr>
          <p:cNvPr id="8" name="Footer Placeholder 7"/>
          <p:cNvSpPr>
            <a:spLocks noGrp="1"/>
          </p:cNvSpPr>
          <p:nvPr>
            <p:ph type="ftr" sz="quarter" idx="11"/>
          </p:nvPr>
        </p:nvSpPr>
        <p:spPr/>
        <p:txBody>
          <a:bodyPr/>
          <a:lstStyle/>
          <a:p>
            <a:r>
              <a:rPr lang="tr-TR" smtClean="0"/>
              <a:t>KONYA TEKNİİK ÜNİVERSİTESİ SANAYİ YERLEŞKESİ PLANI</a:t>
            </a:r>
            <a:endParaRPr lang="tr-TR"/>
          </a:p>
        </p:txBody>
      </p:sp>
      <p:sp>
        <p:nvSpPr>
          <p:cNvPr id="9" name="Slide Number Placeholder 8"/>
          <p:cNvSpPr>
            <a:spLocks noGrp="1"/>
          </p:cNvSpPr>
          <p:nvPr>
            <p:ph type="sldNum" sz="quarter" idx="12"/>
          </p:nvPr>
        </p:nvSpPr>
        <p:spPr/>
        <p:txBody>
          <a:bodyPr/>
          <a:lstStyle/>
          <a:p>
            <a:fld id="{AF46F2EE-7899-4863-9D5A-B924FBA6345A}" type="slidenum">
              <a:rPr lang="tr-TR" smtClean="0"/>
              <a:t>‹#›</a:t>
            </a:fld>
            <a:endParaRPr lang="tr-TR"/>
          </a:p>
        </p:txBody>
      </p:sp>
    </p:spTree>
    <p:extLst>
      <p:ext uri="{BB962C8B-B14F-4D97-AF65-F5344CB8AC3E}">
        <p14:creationId xmlns:p14="http://schemas.microsoft.com/office/powerpoint/2010/main" val="507265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F7B69F9-B820-4F44-9249-488A19B711E9}" type="datetime1">
              <a:rPr lang="tr-TR" smtClean="0"/>
              <a:t>21.10.2024</a:t>
            </a:fld>
            <a:endParaRPr lang="tr-TR"/>
          </a:p>
        </p:txBody>
      </p:sp>
      <p:sp>
        <p:nvSpPr>
          <p:cNvPr id="4" name="Footer Placeholder 3"/>
          <p:cNvSpPr>
            <a:spLocks noGrp="1"/>
          </p:cNvSpPr>
          <p:nvPr>
            <p:ph type="ftr" sz="quarter" idx="11"/>
          </p:nvPr>
        </p:nvSpPr>
        <p:spPr/>
        <p:txBody>
          <a:bodyPr/>
          <a:lstStyle/>
          <a:p>
            <a:r>
              <a:rPr lang="tr-TR" smtClean="0"/>
              <a:t>KONYA TEKNİİK ÜNİVERSİTESİ SANAYİ YERLEŞKESİ PLANI</a:t>
            </a:r>
            <a:endParaRPr lang="tr-TR"/>
          </a:p>
        </p:txBody>
      </p:sp>
      <p:sp>
        <p:nvSpPr>
          <p:cNvPr id="5" name="Slide Number Placeholder 4"/>
          <p:cNvSpPr>
            <a:spLocks noGrp="1"/>
          </p:cNvSpPr>
          <p:nvPr>
            <p:ph type="sldNum" sz="quarter" idx="12"/>
          </p:nvPr>
        </p:nvSpPr>
        <p:spPr/>
        <p:txBody>
          <a:bodyPr/>
          <a:lstStyle/>
          <a:p>
            <a:fld id="{AF46F2EE-7899-4863-9D5A-B924FBA6345A}" type="slidenum">
              <a:rPr lang="tr-TR" smtClean="0"/>
              <a:t>‹#›</a:t>
            </a:fld>
            <a:endParaRPr lang="tr-TR"/>
          </a:p>
        </p:txBody>
      </p:sp>
    </p:spTree>
    <p:extLst>
      <p:ext uri="{BB962C8B-B14F-4D97-AF65-F5344CB8AC3E}">
        <p14:creationId xmlns:p14="http://schemas.microsoft.com/office/powerpoint/2010/main" val="2905670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BEA72-4B04-4680-AF2E-C95EF568172C}" type="datetime1">
              <a:rPr lang="tr-TR" smtClean="0"/>
              <a:t>21.10.2024</a:t>
            </a:fld>
            <a:endParaRPr lang="tr-TR"/>
          </a:p>
        </p:txBody>
      </p:sp>
      <p:sp>
        <p:nvSpPr>
          <p:cNvPr id="3" name="Footer Placeholder 2"/>
          <p:cNvSpPr>
            <a:spLocks noGrp="1"/>
          </p:cNvSpPr>
          <p:nvPr>
            <p:ph type="ftr" sz="quarter" idx="11"/>
          </p:nvPr>
        </p:nvSpPr>
        <p:spPr/>
        <p:txBody>
          <a:bodyPr/>
          <a:lstStyle/>
          <a:p>
            <a:r>
              <a:rPr lang="tr-TR" smtClean="0"/>
              <a:t>KONYA TEKNİİK ÜNİVERSİTESİ SANAYİ YERLEŞKESİ PLANI</a:t>
            </a:r>
            <a:endParaRPr lang="tr-TR"/>
          </a:p>
        </p:txBody>
      </p:sp>
      <p:sp>
        <p:nvSpPr>
          <p:cNvPr id="4" name="Slide Number Placeholder 3"/>
          <p:cNvSpPr>
            <a:spLocks noGrp="1"/>
          </p:cNvSpPr>
          <p:nvPr>
            <p:ph type="sldNum" sz="quarter" idx="12"/>
          </p:nvPr>
        </p:nvSpPr>
        <p:spPr/>
        <p:txBody>
          <a:bodyPr/>
          <a:lstStyle/>
          <a:p>
            <a:fld id="{AF46F2EE-7899-4863-9D5A-B924FBA6345A}" type="slidenum">
              <a:rPr lang="tr-TR" smtClean="0"/>
              <a:t>‹#›</a:t>
            </a:fld>
            <a:endParaRPr lang="tr-TR"/>
          </a:p>
        </p:txBody>
      </p:sp>
    </p:spTree>
    <p:extLst>
      <p:ext uri="{BB962C8B-B14F-4D97-AF65-F5344CB8AC3E}">
        <p14:creationId xmlns:p14="http://schemas.microsoft.com/office/powerpoint/2010/main" val="1453993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tr-TR" smtClean="0"/>
              <a:t>Asıl başlık stili için tıklatın</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4AC81D8-FF27-4D34-A2D7-CBDB8525839B}" type="datetime1">
              <a:rPr lang="tr-TR" smtClean="0"/>
              <a:t>21.10.2024</a:t>
            </a:fld>
            <a:endParaRPr lang="tr-TR"/>
          </a:p>
        </p:txBody>
      </p:sp>
      <p:sp>
        <p:nvSpPr>
          <p:cNvPr id="6" name="Footer Placeholder 5"/>
          <p:cNvSpPr>
            <a:spLocks noGrp="1"/>
          </p:cNvSpPr>
          <p:nvPr>
            <p:ph type="ftr" sz="quarter" idx="11"/>
          </p:nvPr>
        </p:nvSpPr>
        <p:spPr/>
        <p:txBody>
          <a:bodyPr/>
          <a:lstStyle/>
          <a:p>
            <a:r>
              <a:rPr lang="tr-TR" smtClean="0"/>
              <a:t>KONYA TEKNİİK ÜNİVERSİTESİ SANAYİ YERLEŞKESİ PLANI</a:t>
            </a:r>
            <a:endParaRPr lang="tr-TR"/>
          </a:p>
        </p:txBody>
      </p:sp>
      <p:sp>
        <p:nvSpPr>
          <p:cNvPr id="7" name="Slide Number Placeholder 6"/>
          <p:cNvSpPr>
            <a:spLocks noGrp="1"/>
          </p:cNvSpPr>
          <p:nvPr>
            <p:ph type="sldNum" sz="quarter" idx="12"/>
          </p:nvPr>
        </p:nvSpPr>
        <p:spPr/>
        <p:txBody>
          <a:bodyPr/>
          <a:lstStyle/>
          <a:p>
            <a:fld id="{AF46F2EE-7899-4863-9D5A-B924FBA6345A}" type="slidenum">
              <a:rPr lang="tr-TR" smtClean="0"/>
              <a:t>‹#›</a:t>
            </a:fld>
            <a:endParaRPr lang="tr-TR"/>
          </a:p>
        </p:txBody>
      </p:sp>
    </p:spTree>
    <p:extLst>
      <p:ext uri="{BB962C8B-B14F-4D97-AF65-F5344CB8AC3E}">
        <p14:creationId xmlns:p14="http://schemas.microsoft.com/office/powerpoint/2010/main" val="3132650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EC77D23-C1BF-40E7-B436-8718A37FCDE6}" type="datetime1">
              <a:rPr lang="tr-TR" smtClean="0"/>
              <a:t>21.10.2024</a:t>
            </a:fld>
            <a:endParaRPr lang="tr-TR"/>
          </a:p>
        </p:txBody>
      </p:sp>
      <p:sp>
        <p:nvSpPr>
          <p:cNvPr id="6" name="Footer Placeholder 5"/>
          <p:cNvSpPr>
            <a:spLocks noGrp="1"/>
          </p:cNvSpPr>
          <p:nvPr>
            <p:ph type="ftr" sz="quarter" idx="11"/>
          </p:nvPr>
        </p:nvSpPr>
        <p:spPr/>
        <p:txBody>
          <a:bodyPr/>
          <a:lstStyle/>
          <a:p>
            <a:r>
              <a:rPr lang="tr-TR" smtClean="0"/>
              <a:t>KONYA TEKNİİK ÜNİVERSİTESİ SANAYİ YERLEŞKESİ PLANI</a:t>
            </a:r>
            <a:endParaRPr lang="tr-TR"/>
          </a:p>
        </p:txBody>
      </p:sp>
      <p:sp>
        <p:nvSpPr>
          <p:cNvPr id="7" name="Slide Number Placeholder 6"/>
          <p:cNvSpPr>
            <a:spLocks noGrp="1"/>
          </p:cNvSpPr>
          <p:nvPr>
            <p:ph type="sldNum" sz="quarter" idx="12"/>
          </p:nvPr>
        </p:nvSpPr>
        <p:spPr/>
        <p:txBody>
          <a:bodyPr/>
          <a:lstStyle/>
          <a:p>
            <a:fld id="{AF46F2EE-7899-4863-9D5A-B924FBA6345A}" type="slidenum">
              <a:rPr lang="tr-TR" smtClean="0"/>
              <a:t>‹#›</a:t>
            </a:fld>
            <a:endParaRPr lang="tr-TR"/>
          </a:p>
        </p:txBody>
      </p:sp>
    </p:spTree>
    <p:extLst>
      <p:ext uri="{BB962C8B-B14F-4D97-AF65-F5344CB8AC3E}">
        <p14:creationId xmlns:p14="http://schemas.microsoft.com/office/powerpoint/2010/main" val="2440942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0C5E934C-4E23-4BD1-B253-1A5E14A0560E}" type="datetime1">
              <a:rPr lang="tr-TR" smtClean="0"/>
              <a:t>21.10.2024</a:t>
            </a:fld>
            <a:endParaRPr lang="tr-TR"/>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r>
              <a:rPr lang="tr-TR" smtClean="0"/>
              <a:t>KONYA TEKNİİK ÜNİVERSİTESİ SANAYİ YERLEŞKESİ PLANI</a:t>
            </a:r>
            <a:endParaRPr lang="tr-TR"/>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AF46F2EE-7899-4863-9D5A-B924FBA6345A}" type="slidenum">
              <a:rPr lang="tr-TR" smtClean="0"/>
              <a:t>‹#›</a:t>
            </a:fld>
            <a:endParaRPr lang="tr-TR"/>
          </a:p>
        </p:txBody>
      </p:sp>
    </p:spTree>
    <p:extLst>
      <p:ext uri="{BB962C8B-B14F-4D97-AF65-F5344CB8AC3E}">
        <p14:creationId xmlns:p14="http://schemas.microsoft.com/office/powerpoint/2010/main" val="2443651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webp"/><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0780" y="1458076"/>
            <a:ext cx="3790950" cy="3514725"/>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33"/>
            <a:ext cx="15119351" cy="10708476"/>
          </a:xfrm>
          <a:prstGeom prst="rect">
            <a:avLst/>
          </a:prstGeom>
        </p:spPr>
      </p:pic>
      <p:pic>
        <p:nvPicPr>
          <p:cNvPr id="16" name="Resim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878578" y="2647147"/>
            <a:ext cx="8672222" cy="6294081"/>
          </a:xfrm>
          <a:prstGeom prst="rect">
            <a:avLst/>
          </a:prstGeom>
          <a:effectLst>
            <a:glow>
              <a:schemeClr val="accent1"/>
            </a:glow>
            <a:outerShdw sx="1000" sy="1000" algn="ctr" rotWithShape="0">
              <a:srgbClr val="000000"/>
            </a:outerShdw>
            <a:reflection endPos="0" dist="50800" dir="5400000" sy="-100000" algn="bl" rotWithShape="0"/>
          </a:effectLst>
        </p:spPr>
      </p:pic>
      <p:sp>
        <p:nvSpPr>
          <p:cNvPr id="7" name="Metin kutusu 6"/>
          <p:cNvSpPr txBox="1"/>
          <p:nvPr/>
        </p:nvSpPr>
        <p:spPr>
          <a:xfrm>
            <a:off x="1220603" y="2664477"/>
            <a:ext cx="7850586" cy="2308324"/>
          </a:xfrm>
          <a:prstGeom prst="rect">
            <a:avLst/>
          </a:prstGeom>
          <a:noFill/>
        </p:spPr>
        <p:txBody>
          <a:bodyPr wrap="square" rtlCol="0">
            <a:spAutoFit/>
          </a:bodyPr>
          <a:lstStyle/>
          <a:p>
            <a:pPr algn="ctr"/>
            <a:r>
              <a:rPr lang="tr-TR" sz="4800" b="1" dirty="0" smtClean="0">
                <a:solidFill>
                  <a:srgbClr val="C00000"/>
                </a:solidFill>
              </a:rPr>
              <a:t>KONYA TEKNİK ÜNİVERSİTESİ </a:t>
            </a:r>
          </a:p>
          <a:p>
            <a:pPr algn="ctr"/>
            <a:r>
              <a:rPr lang="tr-TR" sz="4800" b="1" dirty="0" smtClean="0"/>
              <a:t>SÜRDÜRÜLEBİLİR KALKINMA HEDEFLERİ</a:t>
            </a:r>
            <a:endParaRPr lang="tr-TR" sz="4800" b="1" dirty="0"/>
          </a:p>
        </p:txBody>
      </p:sp>
      <p:pic>
        <p:nvPicPr>
          <p:cNvPr id="19" name="Resim 18"/>
          <p:cNvPicPr>
            <a:picLocks noChangeAspect="1"/>
          </p:cNvPicPr>
          <p:nvPr/>
        </p:nvPicPr>
        <p:blipFill rotWithShape="1">
          <a:blip r:embed="rId5">
            <a:extLst>
              <a:ext uri="{28A0092B-C50C-407E-A947-70E740481C1C}">
                <a14:useLocalDpi xmlns:a14="http://schemas.microsoft.com/office/drawing/2010/main" val="0"/>
              </a:ext>
            </a:extLst>
          </a:blip>
          <a:srcRect l="13588" t="20040" r="4039" b="16901"/>
          <a:stretch/>
        </p:blipFill>
        <p:spPr>
          <a:xfrm>
            <a:off x="3390574" y="5815349"/>
            <a:ext cx="3510644" cy="3037115"/>
          </a:xfrm>
          <a:prstGeom prst="rect">
            <a:avLst/>
          </a:prstGeom>
        </p:spPr>
      </p:pic>
    </p:spTree>
    <p:extLst>
      <p:ext uri="{BB962C8B-B14F-4D97-AF65-F5344CB8AC3E}">
        <p14:creationId xmlns:p14="http://schemas.microsoft.com/office/powerpoint/2010/main" val="1905867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64"/>
            <a:ext cx="15119350" cy="10709677"/>
          </a:xfrm>
          <a:prstGeom prst="rect">
            <a:avLst/>
          </a:prstGeom>
        </p:spPr>
      </p:pic>
      <p:sp>
        <p:nvSpPr>
          <p:cNvPr id="42" name="Altbilgi Yer Tutucusu 41"/>
          <p:cNvSpPr>
            <a:spLocks noGrp="1"/>
          </p:cNvSpPr>
          <p:nvPr>
            <p:ph type="ftr" sz="quarter" idx="11"/>
          </p:nvPr>
        </p:nvSpPr>
        <p:spPr>
          <a:xfrm>
            <a:off x="7966530" y="10042362"/>
            <a:ext cx="4923970" cy="569240"/>
          </a:xfrm>
        </p:spPr>
        <p:txBody>
          <a:bodyPr/>
          <a:lstStyle/>
          <a:p>
            <a:r>
              <a:rPr lang="tr-TR" sz="1200" dirty="0" smtClean="0"/>
              <a:t>KONYA TEKNİK ÜNİVERSİTESİ SÜRDÜRÜLEBİLİR KALKINMA HEDEFLERİ</a:t>
            </a:r>
            <a:endParaRPr lang="tr-TR" sz="1200" dirty="0"/>
          </a:p>
        </p:txBody>
      </p:sp>
      <p:sp>
        <p:nvSpPr>
          <p:cNvPr id="7" name="Metin kutusu 6"/>
          <p:cNvSpPr txBox="1"/>
          <p:nvPr/>
        </p:nvSpPr>
        <p:spPr>
          <a:xfrm>
            <a:off x="263365" y="1353975"/>
            <a:ext cx="14394261" cy="584775"/>
          </a:xfrm>
          <a:prstGeom prst="rect">
            <a:avLst/>
          </a:prstGeom>
          <a:noFill/>
        </p:spPr>
        <p:txBody>
          <a:bodyPr wrap="square" rtlCol="0">
            <a:spAutoFit/>
          </a:bodyPr>
          <a:lstStyle/>
          <a:p>
            <a:r>
              <a:rPr lang="tr-TR" sz="3200" b="1" dirty="0" smtClean="0"/>
              <a:t>Etkin Katılım</a:t>
            </a:r>
            <a:endParaRPr lang="tr-TR" sz="3200" b="1" dirty="0"/>
          </a:p>
        </p:txBody>
      </p:sp>
      <p:sp>
        <p:nvSpPr>
          <p:cNvPr id="9" name="Dikdörtgen 8"/>
          <p:cNvSpPr/>
          <p:nvPr/>
        </p:nvSpPr>
        <p:spPr>
          <a:xfrm>
            <a:off x="362544" y="1938750"/>
            <a:ext cx="14195904" cy="4571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rotWithShape="1">
          <a:blip r:embed="rId3">
            <a:extLst>
              <a:ext uri="{28A0092B-C50C-407E-A947-70E740481C1C}">
                <a14:useLocalDpi xmlns:a14="http://schemas.microsoft.com/office/drawing/2010/main" val="0"/>
              </a:ext>
            </a:extLst>
          </a:blip>
          <a:srcRect l="3076" t="3671" r="3443" b="15980"/>
          <a:stretch/>
        </p:blipFill>
        <p:spPr>
          <a:xfrm>
            <a:off x="263365" y="2279561"/>
            <a:ext cx="14295083" cy="7682590"/>
          </a:xfrm>
          <a:prstGeom prst="rect">
            <a:avLst/>
          </a:prstGeom>
        </p:spPr>
      </p:pic>
    </p:spTree>
    <p:extLst>
      <p:ext uri="{BB962C8B-B14F-4D97-AF65-F5344CB8AC3E}">
        <p14:creationId xmlns:p14="http://schemas.microsoft.com/office/powerpoint/2010/main" val="1002379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64"/>
            <a:ext cx="15119350" cy="10709677"/>
          </a:xfrm>
          <a:prstGeom prst="rect">
            <a:avLst/>
          </a:prstGeom>
        </p:spPr>
      </p:pic>
      <p:sp>
        <p:nvSpPr>
          <p:cNvPr id="42" name="Altbilgi Yer Tutucusu 41"/>
          <p:cNvSpPr>
            <a:spLocks noGrp="1"/>
          </p:cNvSpPr>
          <p:nvPr>
            <p:ph type="ftr" sz="quarter" idx="11"/>
          </p:nvPr>
        </p:nvSpPr>
        <p:spPr>
          <a:xfrm>
            <a:off x="7966530" y="10042362"/>
            <a:ext cx="4923970" cy="569240"/>
          </a:xfrm>
        </p:spPr>
        <p:txBody>
          <a:bodyPr/>
          <a:lstStyle/>
          <a:p>
            <a:r>
              <a:rPr lang="tr-TR" sz="1200" dirty="0" smtClean="0"/>
              <a:t>KONYA TEKNİK ÜNİVERSİTESİ SÜRDÜRÜLEBİLİR KALKINMA HEDEFLERİ</a:t>
            </a:r>
            <a:endParaRPr lang="tr-TR" sz="1200" dirty="0"/>
          </a:p>
        </p:txBody>
      </p:sp>
      <p:sp>
        <p:nvSpPr>
          <p:cNvPr id="7" name="Metin kutusu 6"/>
          <p:cNvSpPr txBox="1"/>
          <p:nvPr/>
        </p:nvSpPr>
        <p:spPr>
          <a:xfrm>
            <a:off x="263365" y="1353975"/>
            <a:ext cx="14394261" cy="584775"/>
          </a:xfrm>
          <a:prstGeom prst="rect">
            <a:avLst/>
          </a:prstGeom>
          <a:noFill/>
        </p:spPr>
        <p:txBody>
          <a:bodyPr wrap="square" rtlCol="0">
            <a:spAutoFit/>
          </a:bodyPr>
          <a:lstStyle/>
          <a:p>
            <a:r>
              <a:rPr lang="tr-TR" sz="3200" b="1" dirty="0" smtClean="0"/>
              <a:t>Sıfır Atık Projesi</a:t>
            </a:r>
          </a:p>
        </p:txBody>
      </p:sp>
      <p:sp>
        <p:nvSpPr>
          <p:cNvPr id="9" name="Dikdörtgen 8"/>
          <p:cNvSpPr/>
          <p:nvPr/>
        </p:nvSpPr>
        <p:spPr>
          <a:xfrm>
            <a:off x="362544" y="1938750"/>
            <a:ext cx="14195904" cy="4571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543" y="2080777"/>
            <a:ext cx="14198099" cy="7881374"/>
          </a:xfrm>
          <a:prstGeom prst="rect">
            <a:avLst/>
          </a:prstGeom>
        </p:spPr>
      </p:pic>
    </p:spTree>
    <p:extLst>
      <p:ext uri="{BB962C8B-B14F-4D97-AF65-F5344CB8AC3E}">
        <p14:creationId xmlns:p14="http://schemas.microsoft.com/office/powerpoint/2010/main" val="24933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64"/>
            <a:ext cx="15119350" cy="10709677"/>
          </a:xfrm>
          <a:prstGeom prst="rect">
            <a:avLst/>
          </a:prstGeom>
        </p:spPr>
      </p:pic>
      <p:sp>
        <p:nvSpPr>
          <p:cNvPr id="42" name="Altbilgi Yer Tutucusu 41"/>
          <p:cNvSpPr>
            <a:spLocks noGrp="1"/>
          </p:cNvSpPr>
          <p:nvPr>
            <p:ph type="ftr" sz="quarter" idx="11"/>
          </p:nvPr>
        </p:nvSpPr>
        <p:spPr>
          <a:xfrm>
            <a:off x="7966530" y="10042362"/>
            <a:ext cx="4923970" cy="569240"/>
          </a:xfrm>
        </p:spPr>
        <p:txBody>
          <a:bodyPr/>
          <a:lstStyle/>
          <a:p>
            <a:r>
              <a:rPr lang="tr-TR" sz="1200" dirty="0" smtClean="0"/>
              <a:t>KONYA TEKNİK ÜNİVERSİTESİ SÜRDÜRÜLEBİLİR KALKINMA HEDEFLERİ</a:t>
            </a:r>
            <a:endParaRPr lang="tr-TR" sz="1200" dirty="0"/>
          </a:p>
        </p:txBody>
      </p:sp>
      <p:sp>
        <p:nvSpPr>
          <p:cNvPr id="7" name="Metin kutusu 6"/>
          <p:cNvSpPr txBox="1"/>
          <p:nvPr/>
        </p:nvSpPr>
        <p:spPr>
          <a:xfrm>
            <a:off x="263365" y="1353975"/>
            <a:ext cx="14394261" cy="584775"/>
          </a:xfrm>
          <a:prstGeom prst="rect">
            <a:avLst/>
          </a:prstGeom>
          <a:noFill/>
        </p:spPr>
        <p:txBody>
          <a:bodyPr wrap="square" rtlCol="0">
            <a:spAutoFit/>
          </a:bodyPr>
          <a:lstStyle/>
          <a:p>
            <a:r>
              <a:rPr lang="tr-TR" sz="3200" b="1" dirty="0" smtClean="0"/>
              <a:t>Enerji Verimliliği</a:t>
            </a:r>
          </a:p>
        </p:txBody>
      </p:sp>
      <p:sp>
        <p:nvSpPr>
          <p:cNvPr id="9" name="Dikdörtgen 8"/>
          <p:cNvSpPr/>
          <p:nvPr/>
        </p:nvSpPr>
        <p:spPr>
          <a:xfrm>
            <a:off x="362544" y="1938750"/>
            <a:ext cx="14195904" cy="4571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rotWithShape="1">
          <a:blip r:embed="rId3">
            <a:extLst>
              <a:ext uri="{28A0092B-C50C-407E-A947-70E740481C1C}">
                <a14:useLocalDpi xmlns:a14="http://schemas.microsoft.com/office/drawing/2010/main" val="0"/>
              </a:ext>
            </a:extLst>
          </a:blip>
          <a:srcRect t="10035" b="6472"/>
          <a:stretch/>
        </p:blipFill>
        <p:spPr>
          <a:xfrm>
            <a:off x="362543" y="2155891"/>
            <a:ext cx="14195905" cy="7806260"/>
          </a:xfrm>
          <a:prstGeom prst="rect">
            <a:avLst/>
          </a:prstGeom>
        </p:spPr>
      </p:pic>
    </p:spTree>
    <p:extLst>
      <p:ext uri="{BB962C8B-B14F-4D97-AF65-F5344CB8AC3E}">
        <p14:creationId xmlns:p14="http://schemas.microsoft.com/office/powerpoint/2010/main" val="1931104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64"/>
            <a:ext cx="15119350" cy="10709677"/>
          </a:xfrm>
          <a:prstGeom prst="rect">
            <a:avLst/>
          </a:prstGeom>
        </p:spPr>
      </p:pic>
      <p:sp>
        <p:nvSpPr>
          <p:cNvPr id="42" name="Altbilgi Yer Tutucusu 41"/>
          <p:cNvSpPr>
            <a:spLocks noGrp="1"/>
          </p:cNvSpPr>
          <p:nvPr>
            <p:ph type="ftr" sz="quarter" idx="11"/>
          </p:nvPr>
        </p:nvSpPr>
        <p:spPr>
          <a:xfrm>
            <a:off x="7966530" y="10042362"/>
            <a:ext cx="4923970" cy="569240"/>
          </a:xfrm>
        </p:spPr>
        <p:txBody>
          <a:bodyPr/>
          <a:lstStyle/>
          <a:p>
            <a:r>
              <a:rPr lang="tr-TR" sz="1200" dirty="0" smtClean="0"/>
              <a:t>KONYA TEKNİK ÜNİVERSİTESİ SÜRDÜRÜLEBİLİR KALKINMA HEDEFLERİ</a:t>
            </a:r>
            <a:endParaRPr lang="tr-TR" sz="1200" dirty="0"/>
          </a:p>
        </p:txBody>
      </p:sp>
      <p:sp>
        <p:nvSpPr>
          <p:cNvPr id="7" name="Metin kutusu 6"/>
          <p:cNvSpPr txBox="1"/>
          <p:nvPr/>
        </p:nvSpPr>
        <p:spPr>
          <a:xfrm>
            <a:off x="263365" y="1353975"/>
            <a:ext cx="14394262" cy="584775"/>
          </a:xfrm>
          <a:prstGeom prst="rect">
            <a:avLst/>
          </a:prstGeom>
          <a:noFill/>
        </p:spPr>
        <p:txBody>
          <a:bodyPr wrap="square" rtlCol="0">
            <a:spAutoFit/>
          </a:bodyPr>
          <a:lstStyle/>
          <a:p>
            <a:r>
              <a:rPr lang="tr-TR" sz="3200" b="1" dirty="0" smtClean="0"/>
              <a:t>Yenilenebilir Enerji</a:t>
            </a:r>
          </a:p>
        </p:txBody>
      </p:sp>
      <p:sp>
        <p:nvSpPr>
          <p:cNvPr id="9" name="Dikdörtgen 8"/>
          <p:cNvSpPr/>
          <p:nvPr/>
        </p:nvSpPr>
        <p:spPr>
          <a:xfrm>
            <a:off x="362544" y="1938750"/>
            <a:ext cx="14195904" cy="4571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rotWithShape="1">
          <a:blip r:embed="rId3">
            <a:extLst>
              <a:ext uri="{28A0092B-C50C-407E-A947-70E740481C1C}">
                <a14:useLocalDpi xmlns:a14="http://schemas.microsoft.com/office/drawing/2010/main" val="0"/>
              </a:ext>
            </a:extLst>
          </a:blip>
          <a:srcRect t="27854"/>
          <a:stretch/>
        </p:blipFill>
        <p:spPr>
          <a:xfrm>
            <a:off x="362544" y="2189408"/>
            <a:ext cx="14295083" cy="3966693"/>
          </a:xfrm>
          <a:prstGeom prst="rect">
            <a:avLst/>
          </a:prstGeom>
        </p:spPr>
      </p:pic>
      <p:sp>
        <p:nvSpPr>
          <p:cNvPr id="8" name="Metin kutusu 7"/>
          <p:cNvSpPr txBox="1"/>
          <p:nvPr/>
        </p:nvSpPr>
        <p:spPr>
          <a:xfrm>
            <a:off x="362544" y="6406759"/>
            <a:ext cx="14492107" cy="2554545"/>
          </a:xfrm>
          <a:prstGeom prst="rect">
            <a:avLst/>
          </a:prstGeom>
          <a:noFill/>
        </p:spPr>
        <p:txBody>
          <a:bodyPr wrap="square" rtlCol="0">
            <a:spAutoFit/>
          </a:bodyPr>
          <a:lstStyle/>
          <a:p>
            <a:r>
              <a:rPr lang="tr-TR" sz="3200" i="1" dirty="0"/>
              <a:t>Sürdürülebilir yeşil kampüsümüzde, doğal kaynakların etkin kullanımı ve korunması öncelikli hedeflerimiz ara​</a:t>
            </a:r>
            <a:r>
              <a:rPr lang="tr-TR" sz="3200" i="1" dirty="0" err="1"/>
              <a:t>sındadır</a:t>
            </a:r>
            <a:r>
              <a:rPr lang="tr-TR" sz="3200" i="1" dirty="0"/>
              <a:t>. ​Bu yüzden enerji verimliliği sağlamak için güneş enerjisi panelleri ve enerji y​</a:t>
            </a:r>
            <a:r>
              <a:rPr lang="tr-TR" sz="3200" i="1" dirty="0" err="1"/>
              <a:t>önetimi</a:t>
            </a:r>
            <a:r>
              <a:rPr lang="tr-TR" sz="3200" i="1" dirty="0"/>
              <a:t> </a:t>
            </a:r>
            <a:r>
              <a:rPr lang="tr-TR" sz="3200" i="1" dirty="0" err="1"/>
              <a:t>projel</a:t>
            </a:r>
            <a:r>
              <a:rPr lang="tr-TR" sz="3200" i="1" dirty="0"/>
              <a:t>​erine önem </a:t>
            </a:r>
            <a:r>
              <a:rPr lang="tr-TR" sz="3200" i="1" dirty="0" err="1"/>
              <a:t>veriyoruz.Sürdürülebilir</a:t>
            </a:r>
            <a:r>
              <a:rPr lang="tr-TR" sz="3200" i="1" dirty="0"/>
              <a:t> yeşil kampüsümüz, çevre dostu uygulamalar ve sürdürülebilirlik ilkeleriyle öğrencilere, personellere ve ziyaretçilere örnek bir yaşam alanı </a:t>
            </a:r>
            <a:r>
              <a:rPr lang="tr-TR" sz="3200" i="1" dirty="0" smtClean="0"/>
              <a:t>sunmayı hedeflemekteyiz…</a:t>
            </a:r>
            <a:endParaRPr lang="tr-TR" sz="3200" dirty="0"/>
          </a:p>
        </p:txBody>
      </p:sp>
    </p:spTree>
    <p:extLst>
      <p:ext uri="{BB962C8B-B14F-4D97-AF65-F5344CB8AC3E}">
        <p14:creationId xmlns:p14="http://schemas.microsoft.com/office/powerpoint/2010/main" val="2996017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64"/>
            <a:ext cx="15119350" cy="10709677"/>
          </a:xfrm>
          <a:prstGeom prst="rect">
            <a:avLst/>
          </a:prstGeom>
        </p:spPr>
      </p:pic>
      <p:sp>
        <p:nvSpPr>
          <p:cNvPr id="42" name="Altbilgi Yer Tutucusu 41"/>
          <p:cNvSpPr>
            <a:spLocks noGrp="1"/>
          </p:cNvSpPr>
          <p:nvPr>
            <p:ph type="ftr" sz="quarter" idx="11"/>
          </p:nvPr>
        </p:nvSpPr>
        <p:spPr>
          <a:xfrm>
            <a:off x="7966530" y="10042362"/>
            <a:ext cx="4923970" cy="569240"/>
          </a:xfrm>
        </p:spPr>
        <p:txBody>
          <a:bodyPr/>
          <a:lstStyle/>
          <a:p>
            <a:r>
              <a:rPr lang="tr-TR" sz="1200" dirty="0" smtClean="0"/>
              <a:t>KONYA TEKNİK ÜNİVERSİTESİ SÜRDÜRÜLEBİLİR KALKINMA HEDEFLERİ</a:t>
            </a:r>
            <a:endParaRPr lang="tr-TR" sz="1200" dirty="0"/>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005" y="869522"/>
            <a:ext cx="12026933" cy="6754771"/>
          </a:xfrm>
          <a:prstGeom prst="rect">
            <a:avLst/>
          </a:prstGeom>
        </p:spPr>
      </p:pic>
      <p:sp>
        <p:nvSpPr>
          <p:cNvPr id="4" name="Metin kutusu 3"/>
          <p:cNvSpPr txBox="1"/>
          <p:nvPr/>
        </p:nvSpPr>
        <p:spPr>
          <a:xfrm>
            <a:off x="1951113" y="7624293"/>
            <a:ext cx="11217124" cy="1969129"/>
          </a:xfrm>
          <a:prstGeom prst="rect">
            <a:avLst/>
          </a:prstGeom>
          <a:noFill/>
        </p:spPr>
        <p:txBody>
          <a:bodyPr wrap="square" rtlCol="0">
            <a:spAutoFit/>
          </a:bodyPr>
          <a:lstStyle/>
          <a:p>
            <a:r>
              <a:rPr lang="tr-TR" dirty="0"/>
              <a:t>Dünya Liderleri 2015 yılında, 2030'a kadar 3 önemli işi başarmak için 17 Küresel Amaç üzerinde uzlaştı. </a:t>
            </a:r>
            <a:r>
              <a:rPr lang="tr-TR" dirty="0">
                <a:solidFill>
                  <a:srgbClr val="FF0000"/>
                </a:solidFill>
              </a:rPr>
              <a:t>Aşırı yoksulluğu sona erdirmek</a:t>
            </a:r>
            <a:r>
              <a:rPr lang="tr-TR" dirty="0"/>
              <a:t>.</a:t>
            </a:r>
            <a:r>
              <a:rPr lang="tr-TR" dirty="0">
                <a:solidFill>
                  <a:srgbClr val="00B0F0"/>
                </a:solidFill>
              </a:rPr>
              <a:t> Eşitsizlik ve adaletsizlik ile mücadele</a:t>
            </a:r>
            <a:r>
              <a:rPr lang="tr-TR" dirty="0"/>
              <a:t>. </a:t>
            </a:r>
            <a:r>
              <a:rPr lang="tr-TR" dirty="0">
                <a:solidFill>
                  <a:schemeClr val="accent2"/>
                </a:solidFill>
              </a:rPr>
              <a:t>İklim değişikliğini düzeltme</a:t>
            </a:r>
            <a:r>
              <a:rPr lang="tr-TR" dirty="0"/>
              <a:t>. Sürdürülebilir kalkınma için Küresel Amaçlar bu taahhütleri gerçekleştirebilir. Bütün ülkelerde. Tüm insanlar için. Bunların gerçekleşebilmesi için herkesin bu hedefleri bilmesi gerekiyor. </a:t>
            </a:r>
          </a:p>
        </p:txBody>
      </p:sp>
    </p:spTree>
    <p:extLst>
      <p:ext uri="{BB962C8B-B14F-4D97-AF65-F5344CB8AC3E}">
        <p14:creationId xmlns:p14="http://schemas.microsoft.com/office/powerpoint/2010/main" val="2448979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Resim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33"/>
            <a:ext cx="15119351" cy="10708476"/>
          </a:xfrm>
          <a:prstGeom prst="rect">
            <a:avLst/>
          </a:prstGeom>
        </p:spPr>
      </p:pic>
      <p:sp>
        <p:nvSpPr>
          <p:cNvPr id="5" name="Dikdörtgen 4"/>
          <p:cNvSpPr/>
          <p:nvPr/>
        </p:nvSpPr>
        <p:spPr>
          <a:xfrm>
            <a:off x="709625" y="1506041"/>
            <a:ext cx="14157338" cy="923330"/>
          </a:xfrm>
          <a:prstGeom prst="rect">
            <a:avLst/>
          </a:prstGeom>
          <a:noFill/>
        </p:spPr>
        <p:txBody>
          <a:bodyPr wrap="none" lIns="91440" tIns="45720" rIns="91440" bIns="45720">
            <a:spAutoFit/>
          </a:bodyPr>
          <a:lstStyle/>
          <a:p>
            <a:pPr algn="ctr"/>
            <a:r>
              <a:rPr lang="tr-TR" sz="5400" dirty="0" err="1" smtClean="0">
                <a:ln w="0"/>
                <a:effectLst>
                  <a:outerShdw blurRad="38100" dist="19050" dir="2700000" algn="tl" rotWithShape="0">
                    <a:schemeClr val="dk1">
                      <a:alpha val="40000"/>
                    </a:schemeClr>
                  </a:outerShdw>
                </a:effectLst>
              </a:rPr>
              <a:t>Sürdürlebilir</a:t>
            </a:r>
            <a:r>
              <a:rPr lang="tr-TR" sz="5400" dirty="0" smtClean="0">
                <a:ln w="0"/>
                <a:effectLst>
                  <a:outerShdw blurRad="38100" dist="19050" dir="2700000" algn="tl" rotWithShape="0">
                    <a:schemeClr val="dk1">
                      <a:alpha val="40000"/>
                    </a:schemeClr>
                  </a:outerShdw>
                </a:effectLst>
              </a:rPr>
              <a:t> Kampüs ve Sürdürülebilir Üniversite  </a:t>
            </a:r>
            <a:endParaRPr lang="tr-TR" sz="5400" b="0" cap="none" spc="0" dirty="0">
              <a:ln w="0"/>
              <a:solidFill>
                <a:schemeClr val="tx1"/>
              </a:solidFill>
              <a:effectLst>
                <a:outerShdw blurRad="38100" dist="19050" dir="2700000" algn="tl" rotWithShape="0">
                  <a:schemeClr val="dk1">
                    <a:alpha val="40000"/>
                  </a:schemeClr>
                </a:outerShdw>
              </a:effectLst>
            </a:endParaRPr>
          </a:p>
        </p:txBody>
      </p:sp>
      <p:sp>
        <p:nvSpPr>
          <p:cNvPr id="30" name="Metin kutusu 29"/>
          <p:cNvSpPr txBox="1"/>
          <p:nvPr/>
        </p:nvSpPr>
        <p:spPr>
          <a:xfrm>
            <a:off x="1460501" y="2570695"/>
            <a:ext cx="12474160" cy="5347361"/>
          </a:xfrm>
          <a:prstGeom prst="rect">
            <a:avLst/>
          </a:prstGeom>
          <a:noFill/>
        </p:spPr>
        <p:txBody>
          <a:bodyPr wrap="square" rtlCol="0">
            <a:spAutoFit/>
          </a:bodyPr>
          <a:lstStyle/>
          <a:p>
            <a:r>
              <a:rPr lang="tr-TR" dirty="0" smtClean="0"/>
              <a:t>	Kendi kendine yetebilen, çevresel, sosyal ve </a:t>
            </a:r>
            <a:r>
              <a:rPr lang="tr-TR" dirty="0" err="1" smtClean="0"/>
              <a:t>sosyo</a:t>
            </a:r>
            <a:r>
              <a:rPr lang="tr-TR" dirty="0" smtClean="0"/>
              <a:t>-ekonomik açıdan meydana gelen olumsuzlukları en aza indirmeye çalışan ve toplum için sürdürülebilir yaşam konusunda önderlik eden yükseköğretim kurumlarını ifade eder.</a:t>
            </a:r>
          </a:p>
          <a:p>
            <a:endParaRPr lang="tr-TR" dirty="0"/>
          </a:p>
          <a:p>
            <a:r>
              <a:rPr lang="tr-TR" dirty="0" smtClean="0"/>
              <a:t>	Bu </a:t>
            </a:r>
            <a:r>
              <a:rPr lang="tr-TR" dirty="0"/>
              <a:t>kavramları belirtmek için zaman zaman yeşil üniversite, yeşil kampüs ve  eko-kampüs isimleri de kullanılır. Bu anlamda üniversite ve yerleşkelerinin sürdürülebilirliğini belirlemek için çeşitli ölçüm ve değerlendirme sistemleri ortaya çıkmıştır. Bu sistemler, sürdürülebilirlik kavramını mikro ölçekte başlatıp toplumu bilinçlendirmeyi ve bu önemli konuya dikkat çekerek yaygınlaştırmayı hedeflemişlerdir. </a:t>
            </a:r>
            <a:endParaRPr lang="tr-TR" dirty="0" smtClean="0"/>
          </a:p>
          <a:p>
            <a:endParaRPr lang="tr-TR" dirty="0"/>
          </a:p>
          <a:p>
            <a:r>
              <a:rPr lang="tr-TR" dirty="0" smtClean="0"/>
              <a:t>	Eğitim </a:t>
            </a:r>
            <a:r>
              <a:rPr lang="tr-TR" dirty="0"/>
              <a:t>ve öğretim faaliyetleri, araştırma ve geliştirme çalışmaları, toplumsal eğitim ve iş birlikleri ve bu konuların tümünde sürdürülebilir adımlar atmak, sürdürülebilir üniversite olmanın misyon ve vizyonunu oluşturmaktadır. Bu kapsamda,  sürdürülebilir kampüs olma yolunda kurumların atması gereken adımlar ve yol haritası aşağıdaki şekilde aktarılmıştır.</a:t>
            </a:r>
            <a:endParaRPr lang="tr-TR" dirty="0" smtClean="0"/>
          </a:p>
        </p:txBody>
      </p:sp>
      <p:sp>
        <p:nvSpPr>
          <p:cNvPr id="31" name="Dikdörtgen 30"/>
          <p:cNvSpPr/>
          <p:nvPr/>
        </p:nvSpPr>
        <p:spPr>
          <a:xfrm flipV="1">
            <a:off x="876300" y="2286001"/>
            <a:ext cx="13455926" cy="9310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 name="Altbilgi Yer Tutucusu 41"/>
          <p:cNvSpPr>
            <a:spLocks noGrp="1"/>
          </p:cNvSpPr>
          <p:nvPr>
            <p:ph type="ftr" sz="quarter" idx="11"/>
          </p:nvPr>
        </p:nvSpPr>
        <p:spPr>
          <a:xfrm>
            <a:off x="7966530" y="10257182"/>
            <a:ext cx="4923970" cy="354419"/>
          </a:xfrm>
        </p:spPr>
        <p:txBody>
          <a:bodyPr/>
          <a:lstStyle/>
          <a:p>
            <a:r>
              <a:rPr lang="tr-TR" sz="1200" dirty="0" smtClean="0"/>
              <a:t>KONYA TEKNİK ÜNİVERSİTESİ </a:t>
            </a:r>
            <a:r>
              <a:rPr lang="tr-TR" sz="1200" dirty="0"/>
              <a:t>SÜRDÜRÜLEBİLİR KALKINMA HEDEFLERİ</a:t>
            </a:r>
          </a:p>
          <a:p>
            <a:endParaRPr lang="tr-TR" sz="1200" dirty="0"/>
          </a:p>
        </p:txBody>
      </p:sp>
    </p:spTree>
    <p:extLst>
      <p:ext uri="{BB962C8B-B14F-4D97-AF65-F5344CB8AC3E}">
        <p14:creationId xmlns:p14="http://schemas.microsoft.com/office/powerpoint/2010/main" val="3001377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Resim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32"/>
            <a:ext cx="15119350" cy="10694178"/>
          </a:xfrm>
          <a:prstGeom prst="rect">
            <a:avLst/>
          </a:prstGeom>
        </p:spPr>
      </p:pic>
      <p:sp>
        <p:nvSpPr>
          <p:cNvPr id="42" name="Altbilgi Yer Tutucusu 41"/>
          <p:cNvSpPr>
            <a:spLocks noGrp="1"/>
          </p:cNvSpPr>
          <p:nvPr>
            <p:ph type="ftr" sz="quarter" idx="11"/>
          </p:nvPr>
        </p:nvSpPr>
        <p:spPr>
          <a:xfrm>
            <a:off x="7966530" y="10237304"/>
            <a:ext cx="4923970" cy="374298"/>
          </a:xfrm>
        </p:spPr>
        <p:txBody>
          <a:bodyPr/>
          <a:lstStyle/>
          <a:p>
            <a:r>
              <a:rPr lang="tr-TR" sz="1200" dirty="0" smtClean="0"/>
              <a:t>KONYA TEKNİK ÜNİVERSİTESİ </a:t>
            </a:r>
            <a:r>
              <a:rPr lang="tr-TR" sz="1200" dirty="0"/>
              <a:t>SÜRDÜRÜLEBİLİR KALKINMA HEDEFLERİ</a:t>
            </a:r>
          </a:p>
          <a:p>
            <a:endParaRPr lang="tr-TR" sz="1200" dirty="0"/>
          </a:p>
        </p:txBody>
      </p:sp>
      <p:pic>
        <p:nvPicPr>
          <p:cNvPr id="18" name="Picture 2" descr="Sürdürülebilirlik Nedir? - Ekolojist.net"/>
          <p:cNvPicPr>
            <a:picLocks noChangeAspect="1" noChangeArrowheads="1"/>
          </p:cNvPicPr>
          <p:nvPr/>
        </p:nvPicPr>
        <p:blipFill>
          <a:blip r:embed="rId3"/>
          <a:srcRect/>
          <a:stretch>
            <a:fillRect/>
          </a:stretch>
        </p:blipFill>
        <p:spPr bwMode="auto">
          <a:xfrm>
            <a:off x="3715564" y="1311966"/>
            <a:ext cx="11218246" cy="8457370"/>
          </a:xfrm>
          <a:prstGeom prst="rect">
            <a:avLst/>
          </a:prstGeom>
          <a:ln>
            <a:noFill/>
          </a:ln>
          <a:effectLst>
            <a:outerShdw blurRad="292100" dist="139700" dir="2700000" algn="tl" rotWithShape="0">
              <a:srgbClr val="333333">
                <a:alpha val="65000"/>
              </a:srgbClr>
            </a:outerShdw>
          </a:effectLst>
        </p:spPr>
      </p:pic>
      <p:sp>
        <p:nvSpPr>
          <p:cNvPr id="19" name="5 Sağ Ok"/>
          <p:cNvSpPr/>
          <p:nvPr/>
        </p:nvSpPr>
        <p:spPr>
          <a:xfrm>
            <a:off x="220516" y="5648118"/>
            <a:ext cx="3527544" cy="9396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Metin kutusu 19"/>
          <p:cNvSpPr txBox="1"/>
          <p:nvPr/>
        </p:nvSpPr>
        <p:spPr>
          <a:xfrm>
            <a:off x="126506" y="4658420"/>
            <a:ext cx="3495048" cy="1218410"/>
          </a:xfrm>
          <a:prstGeom prst="rect">
            <a:avLst/>
          </a:prstGeom>
          <a:noFill/>
        </p:spPr>
        <p:txBody>
          <a:bodyPr wrap="square" rtlCol="0">
            <a:spAutoFit/>
          </a:bodyPr>
          <a:lstStyle/>
          <a:p>
            <a:r>
              <a:rPr lang="tr-TR" b="1" dirty="0" smtClean="0"/>
              <a:t>Sürdürülebilir kalkınmanın 3 temel bileşeni bulunmaktadır. </a:t>
            </a:r>
            <a:endParaRPr lang="tr-TR" b="1" dirty="0"/>
          </a:p>
        </p:txBody>
      </p:sp>
    </p:spTree>
    <p:extLst>
      <p:ext uri="{BB962C8B-B14F-4D97-AF65-F5344CB8AC3E}">
        <p14:creationId xmlns:p14="http://schemas.microsoft.com/office/powerpoint/2010/main" val="1416274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5119350" cy="10709677"/>
          </a:xfrm>
          <a:prstGeom prst="rect">
            <a:avLst/>
          </a:prstGeom>
        </p:spPr>
      </p:pic>
      <p:sp>
        <p:nvSpPr>
          <p:cNvPr id="42" name="Altbilgi Yer Tutucusu 41"/>
          <p:cNvSpPr>
            <a:spLocks noGrp="1"/>
          </p:cNvSpPr>
          <p:nvPr>
            <p:ph type="ftr" sz="quarter" idx="11"/>
          </p:nvPr>
        </p:nvSpPr>
        <p:spPr>
          <a:xfrm>
            <a:off x="7966530" y="10042362"/>
            <a:ext cx="4923970" cy="569240"/>
          </a:xfrm>
        </p:spPr>
        <p:txBody>
          <a:bodyPr/>
          <a:lstStyle/>
          <a:p>
            <a:r>
              <a:rPr lang="tr-TR" sz="1200" dirty="0" smtClean="0"/>
              <a:t>KONYA TEKNİK ÜNİVERSİTESİ </a:t>
            </a:r>
            <a:r>
              <a:rPr lang="tr-TR" sz="1200" dirty="0"/>
              <a:t>SÜRDÜRÜLEBİLİR KALKINMA HEDEFLERİ</a:t>
            </a:r>
          </a:p>
        </p:txBody>
      </p:sp>
      <p:sp>
        <p:nvSpPr>
          <p:cNvPr id="7" name="Metin kutusu 6"/>
          <p:cNvSpPr txBox="1"/>
          <p:nvPr/>
        </p:nvSpPr>
        <p:spPr>
          <a:xfrm>
            <a:off x="652873" y="1835064"/>
            <a:ext cx="7761355" cy="467692"/>
          </a:xfrm>
          <a:prstGeom prst="rect">
            <a:avLst/>
          </a:prstGeom>
          <a:noFill/>
        </p:spPr>
        <p:txBody>
          <a:bodyPr wrap="none" rtlCol="0">
            <a:spAutoFit/>
          </a:bodyPr>
          <a:lstStyle/>
          <a:p>
            <a:r>
              <a:rPr lang="tr-TR" b="1" dirty="0"/>
              <a:t>“Sürdürülebilir bir gelecek için genç ve yenilikçi üniversite”</a:t>
            </a:r>
          </a:p>
        </p:txBody>
      </p:sp>
      <p:sp>
        <p:nvSpPr>
          <p:cNvPr id="2" name="Metin kutusu 1"/>
          <p:cNvSpPr txBox="1"/>
          <p:nvPr/>
        </p:nvSpPr>
        <p:spPr>
          <a:xfrm>
            <a:off x="652874" y="3050185"/>
            <a:ext cx="13083004" cy="4524315"/>
          </a:xfrm>
          <a:prstGeom prst="rect">
            <a:avLst/>
          </a:prstGeom>
          <a:noFill/>
        </p:spPr>
        <p:txBody>
          <a:bodyPr wrap="square" rtlCol="0">
            <a:spAutoFit/>
          </a:bodyPr>
          <a:lstStyle/>
          <a:p>
            <a:r>
              <a:rPr lang="tr-TR" sz="3600" dirty="0"/>
              <a:t> </a:t>
            </a:r>
            <a:r>
              <a:rPr lang="tr-TR" sz="3600" dirty="0" smtClean="0"/>
              <a:t>      Dünyada </a:t>
            </a:r>
            <a:r>
              <a:rPr lang="tr-TR" sz="3600" dirty="0"/>
              <a:t>artan nüfusla beraber kaynakların doğru ve verimli kullanılmaması sosyal ve ekonomik birçok sorunu beraberinde getirmektedir. </a:t>
            </a:r>
            <a:endParaRPr lang="tr-TR" sz="3600" dirty="0" smtClean="0"/>
          </a:p>
          <a:p>
            <a:r>
              <a:rPr lang="tr-TR" sz="3600" dirty="0"/>
              <a:t> </a:t>
            </a:r>
            <a:r>
              <a:rPr lang="tr-TR" sz="3600" dirty="0" smtClean="0"/>
              <a:t>      Bu </a:t>
            </a:r>
            <a:r>
              <a:rPr lang="tr-TR" sz="3600" dirty="0"/>
              <a:t>bağlamda </a:t>
            </a:r>
            <a:r>
              <a:rPr lang="tr-TR" sz="3600" dirty="0" smtClean="0"/>
              <a:t>Konya Teknik </a:t>
            </a:r>
            <a:r>
              <a:rPr lang="tr-TR" sz="3600" dirty="0"/>
              <a:t>Üniversitesi olarak temel amacımız yenilikçi ve genç bir üniversite olarak bu sorunların çözümüne katkı sunmak adına bugünümüzü iyileştirmek ve geleceğimizi korumak için yaşanan tüm sorunların farkında olarak ve gerekli adımları atarak doğa ile uyumlu yaşayan nefes alan kampüsler oluşturmaktır. </a:t>
            </a:r>
            <a:r>
              <a:rPr lang="tr-TR" dirty="0"/>
              <a:t> </a:t>
            </a:r>
          </a:p>
        </p:txBody>
      </p:sp>
    </p:spTree>
    <p:extLst>
      <p:ext uri="{BB962C8B-B14F-4D97-AF65-F5344CB8AC3E}">
        <p14:creationId xmlns:p14="http://schemas.microsoft.com/office/powerpoint/2010/main" val="2695758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65"/>
            <a:ext cx="15119350" cy="10709677"/>
          </a:xfrm>
          <a:prstGeom prst="rect">
            <a:avLst/>
          </a:prstGeom>
        </p:spPr>
      </p:pic>
      <p:sp>
        <p:nvSpPr>
          <p:cNvPr id="42" name="Altbilgi Yer Tutucusu 41"/>
          <p:cNvSpPr>
            <a:spLocks noGrp="1"/>
          </p:cNvSpPr>
          <p:nvPr>
            <p:ph type="ftr" sz="quarter" idx="11"/>
          </p:nvPr>
        </p:nvSpPr>
        <p:spPr>
          <a:xfrm>
            <a:off x="7966530" y="10042362"/>
            <a:ext cx="4923970" cy="569240"/>
          </a:xfrm>
        </p:spPr>
        <p:txBody>
          <a:bodyPr/>
          <a:lstStyle/>
          <a:p>
            <a:r>
              <a:rPr lang="tr-TR" sz="1200" dirty="0" smtClean="0"/>
              <a:t>KONYA TEKNİK ÜNİVERSİTESİ SÜRDÜRÜLEBİLİR KALKINMA HEDEFLERİ</a:t>
            </a:r>
            <a:endParaRPr lang="tr-TR" sz="1200" dirty="0"/>
          </a:p>
        </p:txBody>
      </p:sp>
      <p:sp>
        <p:nvSpPr>
          <p:cNvPr id="7" name="Metin kutusu 6"/>
          <p:cNvSpPr txBox="1"/>
          <p:nvPr/>
        </p:nvSpPr>
        <p:spPr>
          <a:xfrm>
            <a:off x="415042" y="1247216"/>
            <a:ext cx="14394261" cy="1569660"/>
          </a:xfrm>
          <a:prstGeom prst="rect">
            <a:avLst/>
          </a:prstGeom>
          <a:noFill/>
        </p:spPr>
        <p:txBody>
          <a:bodyPr wrap="square" rtlCol="0">
            <a:spAutoFit/>
          </a:bodyPr>
          <a:lstStyle/>
          <a:p>
            <a:r>
              <a:rPr lang="tr-TR" sz="3200" b="1" dirty="0"/>
              <a:t>Sürdürülebilir ve iklim dostu kampüsler oluşturmak üzere düzenleme ve altyapı, enerji ve iklim değişikliği, atıklar, su, ulaşım, eğitim ve araştırma alanlarında önceliklerimiz:</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41" y="2816876"/>
            <a:ext cx="14175601" cy="7145276"/>
          </a:xfrm>
          <a:prstGeom prst="rect">
            <a:avLst/>
          </a:prstGeom>
        </p:spPr>
      </p:pic>
    </p:spTree>
    <p:extLst>
      <p:ext uri="{BB962C8B-B14F-4D97-AF65-F5344CB8AC3E}">
        <p14:creationId xmlns:p14="http://schemas.microsoft.com/office/powerpoint/2010/main" val="1778518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65"/>
            <a:ext cx="15119350" cy="10709677"/>
          </a:xfrm>
          <a:prstGeom prst="rect">
            <a:avLst/>
          </a:prstGeom>
        </p:spPr>
      </p:pic>
      <p:sp>
        <p:nvSpPr>
          <p:cNvPr id="42" name="Altbilgi Yer Tutucusu 41"/>
          <p:cNvSpPr>
            <a:spLocks noGrp="1"/>
          </p:cNvSpPr>
          <p:nvPr>
            <p:ph type="ftr" sz="quarter" idx="11"/>
          </p:nvPr>
        </p:nvSpPr>
        <p:spPr>
          <a:xfrm>
            <a:off x="7966530" y="10042362"/>
            <a:ext cx="4923970" cy="569240"/>
          </a:xfrm>
        </p:spPr>
        <p:txBody>
          <a:bodyPr/>
          <a:lstStyle/>
          <a:p>
            <a:r>
              <a:rPr lang="tr-TR" sz="1200" dirty="0" smtClean="0"/>
              <a:t>KONYA TEKNİK ÜNİVERSİTESİ SÜRDÜRÜLEBİLİR KALKINMA HEDEFLERİ</a:t>
            </a:r>
            <a:endParaRPr lang="tr-TR" sz="1200" dirty="0"/>
          </a:p>
        </p:txBody>
      </p:sp>
      <p:sp>
        <p:nvSpPr>
          <p:cNvPr id="7" name="Metin kutusu 6"/>
          <p:cNvSpPr txBox="1"/>
          <p:nvPr/>
        </p:nvSpPr>
        <p:spPr>
          <a:xfrm>
            <a:off x="415042" y="1247216"/>
            <a:ext cx="14394261" cy="584775"/>
          </a:xfrm>
          <a:prstGeom prst="rect">
            <a:avLst/>
          </a:prstGeom>
          <a:noFill/>
        </p:spPr>
        <p:txBody>
          <a:bodyPr wrap="square" rtlCol="0">
            <a:spAutoFit/>
          </a:bodyPr>
          <a:lstStyle/>
          <a:p>
            <a:r>
              <a:rPr lang="tr-TR" sz="3200" b="1" dirty="0" smtClean="0"/>
              <a:t>Akıllı ve Yeşil Binalar</a:t>
            </a:r>
            <a:endParaRPr lang="tr-TR" sz="3200" b="1" dirty="0"/>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41" y="2104287"/>
            <a:ext cx="14195903" cy="2992928"/>
          </a:xfrm>
          <a:prstGeom prst="rect">
            <a:avLst/>
          </a:prstGeom>
        </p:spPr>
      </p:pic>
      <p:sp>
        <p:nvSpPr>
          <p:cNvPr id="4" name="Metin kutusu 3"/>
          <p:cNvSpPr txBox="1"/>
          <p:nvPr/>
        </p:nvSpPr>
        <p:spPr>
          <a:xfrm>
            <a:off x="415040" y="5097215"/>
            <a:ext cx="14059717" cy="4221284"/>
          </a:xfrm>
          <a:prstGeom prst="rect">
            <a:avLst/>
          </a:prstGeom>
          <a:noFill/>
        </p:spPr>
        <p:txBody>
          <a:bodyPr wrap="square" rtlCol="0">
            <a:spAutoFit/>
          </a:bodyPr>
          <a:lstStyle/>
          <a:p>
            <a:pPr marL="342900" indent="-342900">
              <a:buFont typeface="Arial" panose="020B0604020202020204" pitchFamily="34" charset="0"/>
              <a:buChar char="•"/>
            </a:pPr>
            <a:r>
              <a:rPr lang="tr-TR" dirty="0"/>
              <a:t>Gün ışığından maksimum derecede yararlanmak</a:t>
            </a:r>
          </a:p>
          <a:p>
            <a:pPr marL="342900" indent="-342900">
              <a:buFont typeface="Arial" panose="020B0604020202020204" pitchFamily="34" charset="0"/>
              <a:buChar char="•"/>
            </a:pPr>
            <a:r>
              <a:rPr lang="tr-TR" dirty="0"/>
              <a:t>Yenilenebilir enerji kaynaklarına yönelmek</a:t>
            </a:r>
          </a:p>
          <a:p>
            <a:pPr marL="342900" indent="-342900">
              <a:buFont typeface="Arial" panose="020B0604020202020204" pitchFamily="34" charset="0"/>
              <a:buChar char="•"/>
            </a:pPr>
            <a:r>
              <a:rPr lang="tr-TR" dirty="0"/>
              <a:t>Geri kazanılabilen malzemeler kullanmak</a:t>
            </a:r>
          </a:p>
          <a:p>
            <a:pPr marL="342900" indent="-342900">
              <a:buFont typeface="Arial" panose="020B0604020202020204" pitchFamily="34" charset="0"/>
              <a:buChar char="•"/>
            </a:pPr>
            <a:r>
              <a:rPr lang="tr-TR" dirty="0"/>
              <a:t>Araziyi uygun şekilde kullanmak ve değerlendirmek</a:t>
            </a:r>
          </a:p>
          <a:p>
            <a:pPr marL="342900" indent="-342900">
              <a:buFont typeface="Arial" panose="020B0604020202020204" pitchFamily="34" charset="0"/>
              <a:buChar char="•"/>
            </a:pPr>
            <a:r>
              <a:rPr lang="tr-TR" dirty="0"/>
              <a:t>Mümkün olduğunca az fosil yakıt tüketmek</a:t>
            </a:r>
          </a:p>
          <a:p>
            <a:pPr marL="342900" indent="-342900">
              <a:buFont typeface="Arial" panose="020B0604020202020204" pitchFamily="34" charset="0"/>
              <a:buChar char="•"/>
            </a:pPr>
            <a:r>
              <a:rPr lang="tr-TR" dirty="0"/>
              <a:t>Aydınlatma giderleri de dahil olmak üzere ısıtma ve soğutmada tasarruf sağlamak</a:t>
            </a:r>
          </a:p>
          <a:p>
            <a:pPr marL="342900" indent="-342900">
              <a:buFont typeface="Arial" panose="020B0604020202020204" pitchFamily="34" charset="0"/>
              <a:buChar char="•"/>
            </a:pPr>
            <a:r>
              <a:rPr lang="tr-TR" dirty="0"/>
              <a:t>Yağmur suyu toplayıp arıtarak gri su kullanımına önem vermek</a:t>
            </a:r>
          </a:p>
          <a:p>
            <a:pPr marL="342900" indent="-342900">
              <a:buFont typeface="Arial" panose="020B0604020202020204" pitchFamily="34" charset="0"/>
              <a:buChar char="•"/>
            </a:pPr>
            <a:r>
              <a:rPr lang="tr-TR" dirty="0"/>
              <a:t>Yalıtımı en üst düzeye çıkarmak</a:t>
            </a:r>
          </a:p>
          <a:p>
            <a:endParaRPr lang="tr-TR" dirty="0" smtClean="0"/>
          </a:p>
          <a:p>
            <a:r>
              <a:rPr lang="tr-TR" dirty="0" smtClean="0"/>
              <a:t>	Çevreye </a:t>
            </a:r>
            <a:r>
              <a:rPr lang="tr-TR" dirty="0"/>
              <a:t>olan zararın en aza indirildiği göz önünde bulunduğunda bu ve benzeri yöntemler hem doğa dostu yeşil binaların yaygınlaşmasına hem </a:t>
            </a:r>
            <a:r>
              <a:rPr lang="tr-TR" dirty="0" smtClean="0"/>
              <a:t>de </a:t>
            </a:r>
            <a:r>
              <a:rPr lang="tr-TR" dirty="0"/>
              <a:t>kurumsal prestijinin </a:t>
            </a:r>
            <a:r>
              <a:rPr lang="tr-TR" dirty="0" smtClean="0"/>
              <a:t>yükselmesini hedeflemekteyiz.</a:t>
            </a:r>
            <a:endParaRPr lang="tr-TR" dirty="0"/>
          </a:p>
        </p:txBody>
      </p:sp>
      <p:sp>
        <p:nvSpPr>
          <p:cNvPr id="2" name="Dikdörtgen 1"/>
          <p:cNvSpPr/>
          <p:nvPr/>
        </p:nvSpPr>
        <p:spPr>
          <a:xfrm>
            <a:off x="415040" y="1831991"/>
            <a:ext cx="14195904" cy="457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53805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65"/>
            <a:ext cx="15119350" cy="10709677"/>
          </a:xfrm>
          <a:prstGeom prst="rect">
            <a:avLst/>
          </a:prstGeom>
        </p:spPr>
      </p:pic>
      <p:sp>
        <p:nvSpPr>
          <p:cNvPr id="42" name="Altbilgi Yer Tutucusu 41"/>
          <p:cNvSpPr>
            <a:spLocks noGrp="1"/>
          </p:cNvSpPr>
          <p:nvPr>
            <p:ph type="ftr" sz="quarter" idx="11"/>
          </p:nvPr>
        </p:nvSpPr>
        <p:spPr>
          <a:xfrm>
            <a:off x="7966530" y="10042362"/>
            <a:ext cx="4923970" cy="569240"/>
          </a:xfrm>
        </p:spPr>
        <p:txBody>
          <a:bodyPr/>
          <a:lstStyle/>
          <a:p>
            <a:r>
              <a:rPr lang="tr-TR" sz="1200" dirty="0" smtClean="0"/>
              <a:t>KONYA TEKNİK ÜNİVERSİTESİ SÜRDÜRÜLEBİLİR KALKINMA HEDEFLERİ</a:t>
            </a:r>
            <a:endParaRPr lang="tr-TR" sz="1200" dirty="0"/>
          </a:p>
        </p:txBody>
      </p:sp>
      <p:sp>
        <p:nvSpPr>
          <p:cNvPr id="7" name="Metin kutusu 6"/>
          <p:cNvSpPr txBox="1"/>
          <p:nvPr/>
        </p:nvSpPr>
        <p:spPr>
          <a:xfrm>
            <a:off x="415041" y="1270075"/>
            <a:ext cx="14394261" cy="584775"/>
          </a:xfrm>
          <a:prstGeom prst="rect">
            <a:avLst/>
          </a:prstGeom>
          <a:noFill/>
        </p:spPr>
        <p:txBody>
          <a:bodyPr wrap="square" rtlCol="0">
            <a:spAutoFit/>
          </a:bodyPr>
          <a:lstStyle/>
          <a:p>
            <a:r>
              <a:rPr lang="tr-TR" sz="3200" b="1" dirty="0" smtClean="0"/>
              <a:t>Akıllı Ulaşım</a:t>
            </a:r>
            <a:endParaRPr lang="tr-TR" sz="3200" b="1" dirty="0"/>
          </a:p>
        </p:txBody>
      </p:sp>
      <p:sp>
        <p:nvSpPr>
          <p:cNvPr id="4" name="Metin kutusu 3"/>
          <p:cNvSpPr txBox="1"/>
          <p:nvPr/>
        </p:nvSpPr>
        <p:spPr>
          <a:xfrm>
            <a:off x="415040" y="5097215"/>
            <a:ext cx="14059717" cy="3845925"/>
          </a:xfrm>
          <a:prstGeom prst="rect">
            <a:avLst/>
          </a:prstGeom>
          <a:noFill/>
        </p:spPr>
        <p:txBody>
          <a:bodyPr wrap="square" rtlCol="0">
            <a:spAutoFit/>
          </a:bodyPr>
          <a:lstStyle/>
          <a:p>
            <a:r>
              <a:rPr lang="tr-TR" dirty="0" smtClean="0"/>
              <a:t>	Yerleşkeleri </a:t>
            </a:r>
            <a:r>
              <a:rPr lang="tr-TR" dirty="0"/>
              <a:t>karbondan arındırarak, karbon seviyesinin en aza indirilmesi veya nötr hale getirilmesi amaçlanmaktadır. </a:t>
            </a:r>
            <a:r>
              <a:rPr lang="tr-TR" dirty="0" err="1" smtClean="0"/>
              <a:t>KonyaTeknik</a:t>
            </a:r>
            <a:r>
              <a:rPr lang="tr-TR" dirty="0" smtClean="0"/>
              <a:t> </a:t>
            </a:r>
            <a:r>
              <a:rPr lang="tr-TR" dirty="0"/>
              <a:t>Üniversitesi gelişmiş yaya ve bisiklet altyapısı, bisiklet kiralama ve düzenli bisiklet park alanları ile ekolojik hareketliliği </a:t>
            </a:r>
            <a:r>
              <a:rPr lang="tr-TR" dirty="0" smtClean="0"/>
              <a:t>destekleyen yeni </a:t>
            </a:r>
            <a:r>
              <a:rPr lang="tr-TR" dirty="0"/>
              <a:t>bir </a:t>
            </a:r>
            <a:r>
              <a:rPr lang="tr-TR" dirty="0" smtClean="0"/>
              <a:t>üniversite yerleşkesi oluşturmayı hedeflemektedir. </a:t>
            </a:r>
            <a:r>
              <a:rPr lang="tr-TR" dirty="0"/>
              <a:t>Personelin aktif </a:t>
            </a:r>
            <a:r>
              <a:rPr lang="tr-TR" dirty="0" err="1"/>
              <a:t>scooter</a:t>
            </a:r>
            <a:r>
              <a:rPr lang="tr-TR" dirty="0"/>
              <a:t> kullanımı ve diğer sakinler için de </a:t>
            </a:r>
            <a:r>
              <a:rPr lang="tr-TR" dirty="0" err="1"/>
              <a:t>scooter</a:t>
            </a:r>
            <a:r>
              <a:rPr lang="tr-TR" dirty="0"/>
              <a:t> kiralama </a:t>
            </a:r>
            <a:r>
              <a:rPr lang="tr-TR" dirty="0" smtClean="0"/>
              <a:t>imkanı veya elektrikli otobüsler </a:t>
            </a:r>
            <a:r>
              <a:rPr lang="tr-TR" dirty="0"/>
              <a:t>ile karbon emisyonunu azaltarak erişim kolaylığı </a:t>
            </a:r>
            <a:r>
              <a:rPr lang="tr-TR" dirty="0" smtClean="0"/>
              <a:t>sağlanabilir.</a:t>
            </a:r>
            <a:endParaRPr lang="tr-TR" dirty="0"/>
          </a:p>
          <a:p>
            <a:r>
              <a:rPr lang="tr-TR" dirty="0" smtClean="0"/>
              <a:t>	</a:t>
            </a:r>
          </a:p>
          <a:p>
            <a:r>
              <a:rPr lang="tr-TR" dirty="0"/>
              <a:t>	</a:t>
            </a:r>
            <a:r>
              <a:rPr lang="tr-TR" dirty="0" smtClean="0"/>
              <a:t>Üniversitenin yerleşkeleri </a:t>
            </a:r>
            <a:r>
              <a:rPr lang="tr-TR" dirty="0"/>
              <a:t>arasında, kampüs </a:t>
            </a:r>
            <a:r>
              <a:rPr lang="tr-TR" dirty="0" smtClean="0"/>
              <a:t>içi </a:t>
            </a:r>
            <a:r>
              <a:rPr lang="tr-TR" dirty="0"/>
              <a:t>hattında düzenli servisler ile kolay ulaşım odaklı gelişmeyi benimsemektedir. </a:t>
            </a:r>
            <a:r>
              <a:rPr lang="tr-TR" dirty="0" smtClean="0"/>
              <a:t>Öğrenci </a:t>
            </a:r>
            <a:r>
              <a:rPr lang="tr-TR" dirty="0"/>
              <a:t>ve diğer sakinlerin toplu ulaşım araçlarına teşvik edilmesiyle otomobil bağımlılığı en aza indirilmektedir.</a:t>
            </a:r>
          </a:p>
          <a:p>
            <a:endParaRPr lang="tr-TR" dirty="0"/>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39" y="1831991"/>
            <a:ext cx="14394263" cy="2964580"/>
          </a:xfrm>
          <a:prstGeom prst="rect">
            <a:avLst/>
          </a:prstGeom>
        </p:spPr>
      </p:pic>
      <p:sp>
        <p:nvSpPr>
          <p:cNvPr id="8" name="Dikdörtgen 7"/>
          <p:cNvSpPr/>
          <p:nvPr/>
        </p:nvSpPr>
        <p:spPr>
          <a:xfrm>
            <a:off x="415039" y="1799443"/>
            <a:ext cx="14195904" cy="457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90811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65"/>
            <a:ext cx="15119350" cy="10709677"/>
          </a:xfrm>
          <a:prstGeom prst="rect">
            <a:avLst/>
          </a:prstGeom>
        </p:spPr>
      </p:pic>
      <p:sp>
        <p:nvSpPr>
          <p:cNvPr id="42" name="Altbilgi Yer Tutucusu 41"/>
          <p:cNvSpPr>
            <a:spLocks noGrp="1"/>
          </p:cNvSpPr>
          <p:nvPr>
            <p:ph type="ftr" sz="quarter" idx="11"/>
          </p:nvPr>
        </p:nvSpPr>
        <p:spPr>
          <a:xfrm>
            <a:off x="7966530" y="10042362"/>
            <a:ext cx="4923970" cy="569240"/>
          </a:xfrm>
        </p:spPr>
        <p:txBody>
          <a:bodyPr/>
          <a:lstStyle/>
          <a:p>
            <a:r>
              <a:rPr lang="tr-TR" sz="1200" dirty="0" smtClean="0"/>
              <a:t>KONYA TEKNİK ÜNİVERSİTESİ SÜRDÜRÜLEBİLİR KALKINMA HEDEFLERİ</a:t>
            </a:r>
            <a:endParaRPr lang="tr-TR" sz="1200" dirty="0"/>
          </a:p>
        </p:txBody>
      </p:sp>
      <p:sp>
        <p:nvSpPr>
          <p:cNvPr id="7" name="Metin kutusu 6"/>
          <p:cNvSpPr txBox="1"/>
          <p:nvPr/>
        </p:nvSpPr>
        <p:spPr>
          <a:xfrm>
            <a:off x="362544" y="1359590"/>
            <a:ext cx="14394261" cy="584775"/>
          </a:xfrm>
          <a:prstGeom prst="rect">
            <a:avLst/>
          </a:prstGeom>
          <a:noFill/>
        </p:spPr>
        <p:txBody>
          <a:bodyPr wrap="square" rtlCol="0">
            <a:spAutoFit/>
          </a:bodyPr>
          <a:lstStyle/>
          <a:p>
            <a:r>
              <a:rPr lang="tr-TR" sz="3200" b="1" dirty="0" smtClean="0"/>
              <a:t>Yaşayan Laboratuvar</a:t>
            </a:r>
            <a:endParaRPr lang="tr-TR" sz="3200" b="1" dirty="0"/>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5684" y="3707405"/>
            <a:ext cx="9146698" cy="6252285"/>
          </a:xfrm>
          <a:prstGeom prst="rect">
            <a:avLst/>
          </a:prstGeom>
        </p:spPr>
      </p:pic>
      <p:sp>
        <p:nvSpPr>
          <p:cNvPr id="8" name="Metin kutusu 7"/>
          <p:cNvSpPr txBox="1"/>
          <p:nvPr/>
        </p:nvSpPr>
        <p:spPr>
          <a:xfrm>
            <a:off x="362543" y="1944365"/>
            <a:ext cx="14375521" cy="1815882"/>
          </a:xfrm>
          <a:prstGeom prst="rect">
            <a:avLst/>
          </a:prstGeom>
          <a:noFill/>
        </p:spPr>
        <p:txBody>
          <a:bodyPr wrap="square" rtlCol="0">
            <a:spAutoFit/>
          </a:bodyPr>
          <a:lstStyle/>
          <a:p>
            <a:r>
              <a:rPr lang="tr-TR" sz="2800" dirty="0"/>
              <a:t>Kentler, sorunların ve zorlukların üstesinden gelmek ve sürdürülebilirliğini sağlamak için potansiyel çözümler üretmektedir. Bu çözümlerden biri de yerel düzeyde paydaşların katılımına dayanan yaşayan laboratuvarlar </a:t>
            </a:r>
            <a:r>
              <a:rPr lang="tr-TR" sz="2800" dirty="0" smtClean="0"/>
              <a:t>yaklaşımıdır.</a:t>
            </a:r>
            <a:r>
              <a:rPr lang="tr-TR" sz="2800" dirty="0"/>
              <a:t> Yaşayan laboratuvarlarda paydaşlar, yeniliğin merkezinde yer almaktadır. </a:t>
            </a:r>
          </a:p>
        </p:txBody>
      </p:sp>
      <p:sp>
        <p:nvSpPr>
          <p:cNvPr id="10" name="Dikdörtgen 9"/>
          <p:cNvSpPr/>
          <p:nvPr/>
        </p:nvSpPr>
        <p:spPr>
          <a:xfrm>
            <a:off x="461722" y="1898646"/>
            <a:ext cx="14195904" cy="457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59960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5119350" cy="10709677"/>
          </a:xfrm>
          <a:prstGeom prst="rect">
            <a:avLst/>
          </a:prstGeom>
        </p:spPr>
      </p:pic>
      <p:sp>
        <p:nvSpPr>
          <p:cNvPr id="42" name="Altbilgi Yer Tutucusu 41"/>
          <p:cNvSpPr>
            <a:spLocks noGrp="1"/>
          </p:cNvSpPr>
          <p:nvPr>
            <p:ph type="ftr" sz="quarter" idx="11"/>
          </p:nvPr>
        </p:nvSpPr>
        <p:spPr>
          <a:xfrm>
            <a:off x="7966530" y="10042362"/>
            <a:ext cx="4923970" cy="569240"/>
          </a:xfrm>
        </p:spPr>
        <p:txBody>
          <a:bodyPr/>
          <a:lstStyle/>
          <a:p>
            <a:r>
              <a:rPr lang="tr-TR" sz="1200" dirty="0" smtClean="0"/>
              <a:t>KONYA TEKNİK ÜNİVERSİTESİ SÜRDÜRÜLEBİLİR KALKINMA HEDEFLERİ</a:t>
            </a:r>
            <a:endParaRPr lang="tr-TR" sz="1200" dirty="0"/>
          </a:p>
        </p:txBody>
      </p:sp>
      <p:sp>
        <p:nvSpPr>
          <p:cNvPr id="7" name="Metin kutusu 6"/>
          <p:cNvSpPr txBox="1"/>
          <p:nvPr/>
        </p:nvSpPr>
        <p:spPr>
          <a:xfrm>
            <a:off x="362544" y="1359590"/>
            <a:ext cx="14394261" cy="584775"/>
          </a:xfrm>
          <a:prstGeom prst="rect">
            <a:avLst/>
          </a:prstGeom>
          <a:noFill/>
        </p:spPr>
        <p:txBody>
          <a:bodyPr wrap="square" rtlCol="0">
            <a:spAutoFit/>
          </a:bodyPr>
          <a:lstStyle/>
          <a:p>
            <a:r>
              <a:rPr lang="tr-TR" sz="3200" b="1" dirty="0" smtClean="0"/>
              <a:t>Sağlıklı Yaşam</a:t>
            </a:r>
            <a:endParaRPr lang="tr-TR" sz="3200" b="1" dirty="0"/>
          </a:p>
        </p:txBody>
      </p:sp>
      <p:sp>
        <p:nvSpPr>
          <p:cNvPr id="9" name="Dikdörtgen 8"/>
          <p:cNvSpPr/>
          <p:nvPr/>
        </p:nvSpPr>
        <p:spPr>
          <a:xfrm>
            <a:off x="362544" y="1938750"/>
            <a:ext cx="14592028" cy="4571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8980" y="2215337"/>
            <a:ext cx="2809345" cy="1776755"/>
          </a:xfrm>
          <a:prstGeom prst="rect">
            <a:avLst/>
          </a:prstGeom>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3787" y="2215336"/>
            <a:ext cx="2815239" cy="1776755"/>
          </a:xfrm>
          <a:prstGeom prst="rect">
            <a:avLst/>
          </a:prstGeom>
        </p:spPr>
      </p:pic>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59515" y="2215335"/>
            <a:ext cx="2809345" cy="1776755"/>
          </a:xfrm>
          <a:prstGeom prst="rect">
            <a:avLst/>
          </a:prstGeom>
        </p:spPr>
      </p:pic>
      <p:pic>
        <p:nvPicPr>
          <p:cNvPr id="10" name="Resim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59515" y="4127196"/>
            <a:ext cx="2809345" cy="1776755"/>
          </a:xfrm>
          <a:prstGeom prst="rect">
            <a:avLst/>
          </a:prstGeom>
        </p:spPr>
      </p:pic>
      <p:pic>
        <p:nvPicPr>
          <p:cNvPr id="11" name="Resim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81693" y="6039057"/>
            <a:ext cx="2799861" cy="1776755"/>
          </a:xfrm>
          <a:prstGeom prst="rect">
            <a:avLst/>
          </a:prstGeom>
        </p:spPr>
      </p:pic>
      <p:pic>
        <p:nvPicPr>
          <p:cNvPr id="12" name="Resim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97071" y="7950918"/>
            <a:ext cx="2784483" cy="1776755"/>
          </a:xfrm>
          <a:prstGeom prst="rect">
            <a:avLst/>
          </a:prstGeom>
        </p:spPr>
      </p:pic>
      <p:pic>
        <p:nvPicPr>
          <p:cNvPr id="13" name="Resim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93787" y="7980357"/>
            <a:ext cx="2784483" cy="1776755"/>
          </a:xfrm>
          <a:prstGeom prst="rect">
            <a:avLst/>
          </a:prstGeom>
        </p:spPr>
      </p:pic>
      <p:pic>
        <p:nvPicPr>
          <p:cNvPr id="14" name="Resim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90503" y="8008875"/>
            <a:ext cx="2784483" cy="1748237"/>
          </a:xfrm>
          <a:prstGeom prst="rect">
            <a:avLst/>
          </a:prstGeom>
        </p:spPr>
      </p:pic>
      <p:pic>
        <p:nvPicPr>
          <p:cNvPr id="16" name="Resim 15"/>
          <p:cNvPicPr>
            <a:picLocks noChangeAspect="1"/>
          </p:cNvPicPr>
          <p:nvPr/>
        </p:nvPicPr>
        <p:blipFill rotWithShape="1">
          <a:blip r:embed="rId11">
            <a:extLst>
              <a:ext uri="{28A0092B-C50C-407E-A947-70E740481C1C}">
                <a14:useLocalDpi xmlns:a14="http://schemas.microsoft.com/office/drawing/2010/main" val="0"/>
              </a:ext>
            </a:extLst>
          </a:blip>
          <a:srcRect t="34985" r="33955"/>
          <a:stretch/>
        </p:blipFill>
        <p:spPr>
          <a:xfrm>
            <a:off x="308327" y="2241452"/>
            <a:ext cx="5375137" cy="7261292"/>
          </a:xfrm>
          <a:prstGeom prst="rect">
            <a:avLst/>
          </a:prstGeom>
        </p:spPr>
      </p:pic>
      <p:pic>
        <p:nvPicPr>
          <p:cNvPr id="17" name="Resim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95003" y="4073541"/>
            <a:ext cx="3990528" cy="3855422"/>
          </a:xfrm>
          <a:prstGeom prst="rect">
            <a:avLst/>
          </a:prstGeom>
        </p:spPr>
      </p:pic>
    </p:spTree>
    <p:extLst>
      <p:ext uri="{BB962C8B-B14F-4D97-AF65-F5344CB8AC3E}">
        <p14:creationId xmlns:p14="http://schemas.microsoft.com/office/powerpoint/2010/main" val="2353592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1634</TotalTime>
  <Words>343</Words>
  <Application>Microsoft Office PowerPoint</Application>
  <PresentationFormat>Özel</PresentationFormat>
  <Paragraphs>50</Paragraphs>
  <Slides>14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14</vt:i4>
      </vt:variant>
    </vt:vector>
  </HeadingPairs>
  <TitlesOfParts>
    <vt:vector size="18"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KTUN</dc:creator>
  <cp:lastModifiedBy>SULEYMANUCAR</cp:lastModifiedBy>
  <cp:revision>59</cp:revision>
  <cp:lastPrinted>2020-07-01T08:50:43Z</cp:lastPrinted>
  <dcterms:created xsi:type="dcterms:W3CDTF">2020-06-30T10:58:14Z</dcterms:created>
  <dcterms:modified xsi:type="dcterms:W3CDTF">2024-10-21T11:23:16Z</dcterms:modified>
</cp:coreProperties>
</file>