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5" r:id="rId5"/>
    <p:sldId id="259" r:id="rId6"/>
    <p:sldId id="261" r:id="rId7"/>
    <p:sldId id="258" r:id="rId8"/>
    <p:sldId id="286" r:id="rId9"/>
    <p:sldId id="303" r:id="rId10"/>
    <p:sldId id="304" r:id="rId11"/>
    <p:sldId id="287" r:id="rId12"/>
    <p:sldId id="297" r:id="rId13"/>
    <p:sldId id="295" r:id="rId14"/>
    <p:sldId id="299" r:id="rId15"/>
    <p:sldId id="301" r:id="rId16"/>
    <p:sldId id="302" r:id="rId17"/>
    <p:sldId id="288" r:id="rId18"/>
    <p:sldId id="298" r:id="rId19"/>
    <p:sldId id="300" r:id="rId20"/>
    <p:sldId id="282" r:id="rId21"/>
    <p:sldId id="290" r:id="rId22"/>
    <p:sldId id="291" r:id="rId23"/>
    <p:sldId id="292" r:id="rId24"/>
    <p:sldId id="293" r:id="rId25"/>
    <p:sldId id="305" r:id="rId26"/>
    <p:sldId id="294" r:id="rId27"/>
    <p:sldId id="281" r:id="rId28"/>
    <p:sldId id="283" r:id="rId29"/>
    <p:sldId id="285" r:id="rId30"/>
    <p:sldId id="296" r:id="rId31"/>
    <p:sldId id="306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1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AEA271E2-3605-42E9-84B6-167730CDC588}">
      <dgm:prSet phldrT="[Metin]" custT="1"/>
      <dgm:spPr/>
      <dgm:t>
        <a:bodyPr/>
        <a:lstStyle/>
        <a:p>
          <a:r>
            <a:rPr lang="tr-TR" sz="1600" dirty="0"/>
            <a:t>Öğrenci tarafından staj yerinin bulunması.</a:t>
          </a:r>
        </a:p>
      </dgm:t>
    </dgm:pt>
    <dgm:pt modelId="{D85B7AED-AD9D-4B86-974E-878078AECD28}" type="parTrans" cxnId="{6F5F9A48-359B-4D4B-BE57-2E9DC7CB7051}">
      <dgm:prSet/>
      <dgm:spPr/>
      <dgm:t>
        <a:bodyPr/>
        <a:lstStyle/>
        <a:p>
          <a:endParaRPr lang="tr-TR"/>
        </a:p>
      </dgm:t>
    </dgm:pt>
    <dgm:pt modelId="{0E592ED8-50DE-44AC-858C-992329B7EA20}" type="sibTrans" cxnId="{6F5F9A48-359B-4D4B-BE57-2E9DC7CB7051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2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3BC152A3-7A42-4589-AAED-5587B11814C5}">
      <dgm:prSet phldrT="[Metin]" custT="1"/>
      <dgm:spPr/>
      <dgm:t>
        <a:bodyPr/>
        <a:lstStyle/>
        <a:p>
          <a:r>
            <a:rPr lang="tr-TR" sz="1600" dirty="0"/>
            <a:t>Staj başvuru formu (EK-4) işletme tarafından kaşelenmeli ve imzalanmalıdır. </a:t>
          </a:r>
        </a:p>
      </dgm:t>
    </dgm:pt>
    <dgm:pt modelId="{5D6F2ACD-C0AB-4CDB-97F1-F8FE57670446}" type="parTrans" cxnId="{46A86346-FB50-4536-86CE-31D0992D4285}">
      <dgm:prSet/>
      <dgm:spPr/>
      <dgm:t>
        <a:bodyPr/>
        <a:lstStyle/>
        <a:p>
          <a:endParaRPr lang="tr-TR"/>
        </a:p>
      </dgm:t>
    </dgm:pt>
    <dgm:pt modelId="{916009AA-15CD-4E09-B7E3-CE7AAE3CF25F}" type="sibTrans" cxnId="{46A86346-FB50-4536-86CE-31D0992D4285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3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4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5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AEC6FECC-67A8-444C-8A98-A811207F3446}">
      <dgm:prSet custT="1"/>
      <dgm:spPr/>
      <dgm:t>
        <a:bodyPr/>
        <a:lstStyle/>
        <a:p>
          <a:r>
            <a:rPr lang="tr-TR" sz="2400" b="1" dirty="0"/>
            <a:t>6</a:t>
          </a:r>
        </a:p>
      </dgm:t>
    </dgm:pt>
    <dgm:pt modelId="{05DF6DE2-702E-491A-8D77-D207355C15EC}" type="parTrans" cxnId="{E44F0974-2757-4A14-9B38-BF848A61022D}">
      <dgm:prSet/>
      <dgm:spPr/>
      <dgm:t>
        <a:bodyPr/>
        <a:lstStyle/>
        <a:p>
          <a:endParaRPr lang="tr-TR"/>
        </a:p>
      </dgm:t>
    </dgm:pt>
    <dgm:pt modelId="{C83B5D95-C77A-47BD-9C60-AB7366C78C74}" type="sibTrans" cxnId="{E44F0974-2757-4A14-9B38-BF848A61022D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r>
            <a:rPr lang="tr-TR" sz="1600" dirty="0"/>
            <a:t>Sigorta çizelgesi doldurulmalıdır.</a:t>
          </a:r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dirty="0" err="1">
              <a:solidFill>
                <a:schemeClr val="tx1"/>
              </a:solidFill>
            </a:rPr>
            <a:t>Dekanlık’a</a:t>
          </a:r>
          <a:r>
            <a:rPr lang="tr-TR" sz="1600" b="1" dirty="0">
              <a:solidFill>
                <a:schemeClr val="tx1"/>
              </a:solidFill>
            </a:rPr>
            <a:t> mühürletilmelidir.</a:t>
          </a:r>
          <a:endParaRPr lang="tr-TR" sz="16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00028982-AC66-4547-B1D0-C4188D714392}">
      <dgm:prSet custT="1"/>
      <dgm:spPr/>
      <dgm:t>
        <a:bodyPr/>
        <a:lstStyle/>
        <a:p>
          <a:r>
            <a:rPr lang="tr-TR" sz="1600" dirty="0"/>
            <a:t>Pratik Sicil Fişi, Bölüm Başkanlığının üst yazısı ve staj sigorta </a:t>
          </a:r>
          <a:r>
            <a:rPr lang="tr-TR" sz="1600" dirty="0" err="1"/>
            <a:t>evrağı</a:t>
          </a:r>
          <a:r>
            <a:rPr lang="tr-TR" sz="1600" dirty="0"/>
            <a:t> stajın ilk günü firma staj sorumlusuna teslim edilmelidir.  </a:t>
          </a:r>
        </a:p>
      </dgm:t>
    </dgm:pt>
    <dgm:pt modelId="{0835822C-317F-4DBC-BCA5-C9C4C550849A}" type="parTrans" cxnId="{1FA7C672-305F-45AF-9F16-9365E21BD572}">
      <dgm:prSet/>
      <dgm:spPr/>
      <dgm:t>
        <a:bodyPr/>
        <a:lstStyle/>
        <a:p>
          <a:endParaRPr lang="tr-TR"/>
        </a:p>
      </dgm:t>
    </dgm:pt>
    <dgm:pt modelId="{2712C614-14C3-41E1-9A72-2A22435C5EE4}" type="sibTrans" cxnId="{1FA7C672-305F-45AF-9F16-9365E21BD572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6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6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6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6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6">
        <dgm:presLayoutVars>
          <dgm:bulletEnabled val="1"/>
        </dgm:presLayoutVars>
      </dgm:prSet>
      <dgm:spPr/>
    </dgm:pt>
    <dgm:pt modelId="{75483384-768A-421C-BA8A-DF442DD0EB94}" type="pres">
      <dgm:prSet presAssocID="{52DC623B-4ABE-4FC1-8CBC-F526928676F7}" presName="sp" presStyleCnt="0"/>
      <dgm:spPr/>
    </dgm:pt>
    <dgm:pt modelId="{F54ABFDF-A38B-48EE-8AC2-1955AE694EBD}" type="pres">
      <dgm:prSet presAssocID="{AEC6FECC-67A8-444C-8A98-A811207F3446}" presName="composite" presStyleCnt="0"/>
      <dgm:spPr/>
    </dgm:pt>
    <dgm:pt modelId="{57FCE0B6-C914-4D7C-B401-77AF927D4438}" type="pres">
      <dgm:prSet presAssocID="{AEC6FECC-67A8-444C-8A98-A811207F344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90F9561-ED2D-4E38-8CD4-FE78FF29EACA}" type="pres">
      <dgm:prSet presAssocID="{AEC6FECC-67A8-444C-8A98-A811207F344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DCCE061C-ADDB-4D27-AE3A-0CD1A929A42E}" type="presOf" srcId="{AEC6FECC-67A8-444C-8A98-A811207F3446}" destId="{57FCE0B6-C914-4D7C-B401-77AF927D4438}" srcOrd="0" destOrd="0" presId="urn:microsoft.com/office/officeart/2005/8/layout/chevron2"/>
    <dgm:cxn modelId="{D4006426-3333-4E99-A730-9B2E6D0C6C8D}" type="presOf" srcId="{342284A1-9277-4D43-A62B-2C8B6DBC44CF}" destId="{7CD1C236-A3B5-4159-81FF-2BAB66BD7594}" srcOrd="0" destOrd="0" presId="urn:microsoft.com/office/officeart/2005/8/layout/chevron2"/>
    <dgm:cxn modelId="{C361392A-E397-4028-BB1A-EDDB0746622E}" type="presOf" srcId="{B860A992-4F0A-4CEE-99B3-7A3BAE27398E}" destId="{23E3EC59-A1CF-42F0-8216-71244C4E8D66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3B866A5B-1B2D-44BF-8812-204ED108CBC4}" type="presOf" srcId="{3BC152A3-7A42-4589-AAED-5587B11814C5}" destId="{F3BF32E8-A971-4135-984A-4C0F511E4AAD}" srcOrd="0" destOrd="0" presId="urn:microsoft.com/office/officeart/2005/8/layout/chevron2"/>
    <dgm:cxn modelId="{E802B861-27D9-4D9E-82E0-D81447ADD8C8}" type="presOf" srcId="{00028982-AC66-4547-B1D0-C4188D714392}" destId="{E90F9561-ED2D-4E38-8CD4-FE78FF29EACA}" srcOrd="0" destOrd="0" presId="urn:microsoft.com/office/officeart/2005/8/layout/chevron2"/>
    <dgm:cxn modelId="{46A86346-FB50-4536-86CE-31D0992D4285}" srcId="{29984BE9-E8A0-451B-A81D-A4AE8557B133}" destId="{3BC152A3-7A42-4589-AAED-5587B11814C5}" srcOrd="0" destOrd="0" parTransId="{5D6F2ACD-C0AB-4CDB-97F1-F8FE57670446}" sibTransId="{916009AA-15CD-4E09-B7E3-CE7AAE3CF25F}"/>
    <dgm:cxn modelId="{6F5F9A48-359B-4D4B-BE57-2E9DC7CB7051}" srcId="{342284A1-9277-4D43-A62B-2C8B6DBC44CF}" destId="{AEA271E2-3605-42E9-84B6-167730CDC588}" srcOrd="0" destOrd="0" parTransId="{D85B7AED-AD9D-4B86-974E-878078AECD28}" sibTransId="{0E592ED8-50DE-44AC-858C-992329B7EA20}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E5A08B71-0A84-4A04-9533-2A00D80BBDE0}" type="presOf" srcId="{D51ED1D5-AD90-4EBB-9A5F-3DA8192A3B36}" destId="{9E3FB36C-C1EF-455F-B26B-452C96B21480}" srcOrd="0" destOrd="0" presId="urn:microsoft.com/office/officeart/2005/8/layout/chevron2"/>
    <dgm:cxn modelId="{1FA7C672-305F-45AF-9F16-9365E21BD572}" srcId="{AEC6FECC-67A8-444C-8A98-A811207F3446}" destId="{00028982-AC66-4547-B1D0-C4188D714392}" srcOrd="0" destOrd="0" parTransId="{0835822C-317F-4DBC-BCA5-C9C4C550849A}" sibTransId="{2712C614-14C3-41E1-9A72-2A22435C5EE4}"/>
    <dgm:cxn modelId="{E44F0974-2757-4A14-9B38-BF848A61022D}" srcId="{62E0AD1B-2C97-4EE4-BCCA-913D140D1346}" destId="{AEC6FECC-67A8-444C-8A98-A811207F3446}" srcOrd="5" destOrd="0" parTransId="{05DF6DE2-702E-491A-8D77-D207355C15EC}" sibTransId="{C83B5D95-C77A-47BD-9C60-AB7366C78C74}"/>
    <dgm:cxn modelId="{0C1A7D75-2B23-44A7-B7D1-9BB6039C040A}" type="presOf" srcId="{29984BE9-E8A0-451B-A81D-A4AE8557B133}" destId="{0C09CBBE-6B58-4516-8908-75C433E50FB5}" srcOrd="0" destOrd="0" presId="urn:microsoft.com/office/officeart/2005/8/layout/chevron2"/>
    <dgm:cxn modelId="{A951E279-5FC3-49C0-B1CB-0489C91D15BE}" type="presOf" srcId="{5F3888DD-0E95-45CB-A0D7-9B6F35087D43}" destId="{0861F203-42F1-4133-A6AF-B67EEA4CECDE}" srcOrd="0" destOrd="0" presId="urn:microsoft.com/office/officeart/2005/8/layout/chevron2"/>
    <dgm:cxn modelId="{0C8B1D88-0D9E-4A2A-AA78-510E2CE6562F}" type="presOf" srcId="{62E0AD1B-2C97-4EE4-BCCA-913D140D1346}" destId="{58C7FAB3-475E-4B79-A7E6-D1D9D77C6C68}" srcOrd="0" destOrd="0" presId="urn:microsoft.com/office/officeart/2005/8/layout/chevron2"/>
    <dgm:cxn modelId="{4F47CF9A-1529-4483-B75E-C43829E593DF}" type="presOf" srcId="{AEA271E2-3605-42E9-84B6-167730CDC588}" destId="{412664AB-E54B-4030-86C1-B41B8346D029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2FD67CB2-88EE-4E77-9D82-4B1F06A8DAD1}" type="presOf" srcId="{0E7E33BF-5FA8-4E8E-83B2-B44E958F84CB}" destId="{0BC76356-6D08-47E7-9F95-CC62C7E21064}" srcOrd="0" destOrd="0" presId="urn:microsoft.com/office/officeart/2005/8/layout/chevron2"/>
    <dgm:cxn modelId="{F3AC2EB9-08DF-4EB5-8567-B5979548E4A6}" type="presOf" srcId="{FDE10140-0A6A-456C-86DA-C7EBE652184C}" destId="{AEADC637-D92D-4760-9BA8-ABB35F992705}" srcOrd="0" destOrd="0" presId="urn:microsoft.com/office/officeart/2005/8/layout/chevron2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88D0ECFA-E2E8-4D6F-9F12-ABAF87D8BD92}" type="presOf" srcId="{C0EE9528-8131-4BFF-9905-83D551C08531}" destId="{15C5C76A-FD23-4CA8-9FFB-537ECE158D2B}" srcOrd="0" destOrd="0" presId="urn:microsoft.com/office/officeart/2005/8/layout/chevron2"/>
    <dgm:cxn modelId="{757437F2-F57B-4C4E-A5AF-BD62E7B8ACBF}" type="presParOf" srcId="{58C7FAB3-475E-4B79-A7E6-D1D9D77C6C68}" destId="{67F7DD0A-B37F-48BE-A0B6-C095F9046D86}" srcOrd="0" destOrd="0" presId="urn:microsoft.com/office/officeart/2005/8/layout/chevron2"/>
    <dgm:cxn modelId="{3E901163-2722-41CE-A19F-B04F7AA030BF}" type="presParOf" srcId="{67F7DD0A-B37F-48BE-A0B6-C095F9046D86}" destId="{7CD1C236-A3B5-4159-81FF-2BAB66BD7594}" srcOrd="0" destOrd="0" presId="urn:microsoft.com/office/officeart/2005/8/layout/chevron2"/>
    <dgm:cxn modelId="{80634D66-53E5-4C9A-AF5D-310106AB8EE5}" type="presParOf" srcId="{67F7DD0A-B37F-48BE-A0B6-C095F9046D86}" destId="{412664AB-E54B-4030-86C1-B41B8346D029}" srcOrd="1" destOrd="0" presId="urn:microsoft.com/office/officeart/2005/8/layout/chevron2"/>
    <dgm:cxn modelId="{043DFFCF-2972-4E5E-B99F-6ED481F1D6F4}" type="presParOf" srcId="{58C7FAB3-475E-4B79-A7E6-D1D9D77C6C68}" destId="{1DD55D0A-B0F6-4C40-B933-225A150F71AD}" srcOrd="1" destOrd="0" presId="urn:microsoft.com/office/officeart/2005/8/layout/chevron2"/>
    <dgm:cxn modelId="{E8175862-E826-492D-9BEC-61B64FB326B8}" type="presParOf" srcId="{58C7FAB3-475E-4B79-A7E6-D1D9D77C6C68}" destId="{3752B232-3BD8-497D-B2AA-876A390275FB}" srcOrd="2" destOrd="0" presId="urn:microsoft.com/office/officeart/2005/8/layout/chevron2"/>
    <dgm:cxn modelId="{99060696-9AF8-426E-B7F5-4FCAF253872A}" type="presParOf" srcId="{3752B232-3BD8-497D-B2AA-876A390275FB}" destId="{0C09CBBE-6B58-4516-8908-75C433E50FB5}" srcOrd="0" destOrd="0" presId="urn:microsoft.com/office/officeart/2005/8/layout/chevron2"/>
    <dgm:cxn modelId="{F54E472A-A431-4F06-9B44-0B83A67389D6}" type="presParOf" srcId="{3752B232-3BD8-497D-B2AA-876A390275FB}" destId="{F3BF32E8-A971-4135-984A-4C0F511E4AAD}" srcOrd="1" destOrd="0" presId="urn:microsoft.com/office/officeart/2005/8/layout/chevron2"/>
    <dgm:cxn modelId="{12AE855B-27A2-437E-8B2B-BF6D8E402B16}" type="presParOf" srcId="{58C7FAB3-475E-4B79-A7E6-D1D9D77C6C68}" destId="{7128203D-FD37-4115-9FF3-B0451EFEBE65}" srcOrd="3" destOrd="0" presId="urn:microsoft.com/office/officeart/2005/8/layout/chevron2"/>
    <dgm:cxn modelId="{4A1EB30D-55CE-4DE5-A5B3-CAA6A872DB63}" type="presParOf" srcId="{58C7FAB3-475E-4B79-A7E6-D1D9D77C6C68}" destId="{A7342593-E06C-4D29-9035-F530E476ECDF}" srcOrd="4" destOrd="0" presId="urn:microsoft.com/office/officeart/2005/8/layout/chevron2"/>
    <dgm:cxn modelId="{5DEFA74E-33AE-496A-9CD2-49402D135FD7}" type="presParOf" srcId="{A7342593-E06C-4D29-9035-F530E476ECDF}" destId="{9E3FB36C-C1EF-455F-B26B-452C96B21480}" srcOrd="0" destOrd="0" presId="urn:microsoft.com/office/officeart/2005/8/layout/chevron2"/>
    <dgm:cxn modelId="{0EAFBECC-838B-4A1C-AF99-AB4D92F4A2DA}" type="presParOf" srcId="{A7342593-E06C-4D29-9035-F530E476ECDF}" destId="{0BC76356-6D08-47E7-9F95-CC62C7E21064}" srcOrd="1" destOrd="0" presId="urn:microsoft.com/office/officeart/2005/8/layout/chevron2"/>
    <dgm:cxn modelId="{D4A7E1AF-FB3F-4B30-A639-6DFA6739A9F7}" type="presParOf" srcId="{58C7FAB3-475E-4B79-A7E6-D1D9D77C6C68}" destId="{4AC6BDE7-8FD3-4DFA-BB09-73D55B8E842E}" srcOrd="5" destOrd="0" presId="urn:microsoft.com/office/officeart/2005/8/layout/chevron2"/>
    <dgm:cxn modelId="{AA73DD24-3155-49C4-97B4-BC117EF7C323}" type="presParOf" srcId="{58C7FAB3-475E-4B79-A7E6-D1D9D77C6C68}" destId="{C0FE1F07-506A-454A-A56E-8BCF300341E8}" srcOrd="6" destOrd="0" presId="urn:microsoft.com/office/officeart/2005/8/layout/chevron2"/>
    <dgm:cxn modelId="{10BBB7D7-EFF9-44A8-9877-EBABFA3CF7D6}" type="presParOf" srcId="{C0FE1F07-506A-454A-A56E-8BCF300341E8}" destId="{23E3EC59-A1CF-42F0-8216-71244C4E8D66}" srcOrd="0" destOrd="0" presId="urn:microsoft.com/office/officeart/2005/8/layout/chevron2"/>
    <dgm:cxn modelId="{0DC2D9BE-097F-4639-A574-B7B2E10C6D81}" type="presParOf" srcId="{C0FE1F07-506A-454A-A56E-8BCF300341E8}" destId="{0861F203-42F1-4133-A6AF-B67EEA4CECDE}" srcOrd="1" destOrd="0" presId="urn:microsoft.com/office/officeart/2005/8/layout/chevron2"/>
    <dgm:cxn modelId="{250A3016-1F29-4D42-B31D-09EC79DF237B}" type="presParOf" srcId="{58C7FAB3-475E-4B79-A7E6-D1D9D77C6C68}" destId="{73201DDF-AA14-498E-AFE5-444D8DE468C0}" srcOrd="7" destOrd="0" presId="urn:microsoft.com/office/officeart/2005/8/layout/chevron2"/>
    <dgm:cxn modelId="{83883CD7-6908-40A0-85B0-31F9372B1794}" type="presParOf" srcId="{58C7FAB3-475E-4B79-A7E6-D1D9D77C6C68}" destId="{F7446882-DC73-426E-8588-8713611DE795}" srcOrd="8" destOrd="0" presId="urn:microsoft.com/office/officeart/2005/8/layout/chevron2"/>
    <dgm:cxn modelId="{6603A27A-5411-4394-9C33-20F9D704C30F}" type="presParOf" srcId="{F7446882-DC73-426E-8588-8713611DE795}" destId="{AEADC637-D92D-4760-9BA8-ABB35F992705}" srcOrd="0" destOrd="0" presId="urn:microsoft.com/office/officeart/2005/8/layout/chevron2"/>
    <dgm:cxn modelId="{2406D8ED-2E22-47BF-808B-E9D5F97393C8}" type="presParOf" srcId="{F7446882-DC73-426E-8588-8713611DE795}" destId="{15C5C76A-FD23-4CA8-9FFB-537ECE158D2B}" srcOrd="1" destOrd="0" presId="urn:microsoft.com/office/officeart/2005/8/layout/chevron2"/>
    <dgm:cxn modelId="{284EABA6-A17B-4DFA-BC0E-B211701492AC}" type="presParOf" srcId="{58C7FAB3-475E-4B79-A7E6-D1D9D77C6C68}" destId="{75483384-768A-421C-BA8A-DF442DD0EB94}" srcOrd="9" destOrd="0" presId="urn:microsoft.com/office/officeart/2005/8/layout/chevron2"/>
    <dgm:cxn modelId="{317F51BE-7681-471A-A220-73F86DEDD6C1}" type="presParOf" srcId="{58C7FAB3-475E-4B79-A7E6-D1D9D77C6C68}" destId="{F54ABFDF-A38B-48EE-8AC2-1955AE694EBD}" srcOrd="10" destOrd="0" presId="urn:microsoft.com/office/officeart/2005/8/layout/chevron2"/>
    <dgm:cxn modelId="{CE4B6A13-7562-4312-84BE-1B6CB054272E}" type="presParOf" srcId="{F54ABFDF-A38B-48EE-8AC2-1955AE694EBD}" destId="{57FCE0B6-C914-4D7C-B401-77AF927D4438}" srcOrd="0" destOrd="0" presId="urn:microsoft.com/office/officeart/2005/8/layout/chevron2"/>
    <dgm:cxn modelId="{8BA69B42-572F-4888-AC2C-7073C30DAF6A}" type="presParOf" srcId="{F54ABFDF-A38B-48EE-8AC2-1955AE694EBD}" destId="{E90F9561-ED2D-4E38-8CD4-FE78FF29EA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7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8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9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dirty="0" err="1">
              <a:solidFill>
                <a:schemeClr val="tx1"/>
              </a:solidFill>
            </a:rPr>
            <a:t>ciltlettirilmelidir</a:t>
          </a:r>
          <a:r>
            <a:rPr lang="tr-TR" sz="1600" dirty="0">
              <a:solidFill>
                <a:schemeClr val="tx1"/>
              </a:solidFill>
            </a:rPr>
            <a:t>.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10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11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endParaRPr lang="tr-TR" sz="1400" dirty="0"/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endParaRPr lang="tr-TR" sz="8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123B884E-3A3F-4637-B699-50635D344D9D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 defteri  İmalat stajı için </a:t>
          </a:r>
          <a:r>
            <a:rPr lang="tr-TR" sz="1600" b="1" dirty="0">
              <a:solidFill>
                <a:schemeClr val="tx1"/>
              </a:solidFill>
            </a:rPr>
            <a:t>EK-8</a:t>
          </a:r>
          <a:r>
            <a:rPr lang="tr-TR" sz="1600" dirty="0">
              <a:solidFill>
                <a:schemeClr val="tx1"/>
              </a:solidFill>
            </a:rPr>
            <a:t>, Yönetim stajı için </a:t>
          </a:r>
          <a:r>
            <a:rPr lang="tr-TR" sz="1600" b="1" dirty="0">
              <a:solidFill>
                <a:schemeClr val="tx1"/>
              </a:solidFill>
            </a:rPr>
            <a:t>EK-9</a:t>
          </a:r>
          <a:r>
            <a:rPr lang="tr-TR" sz="1600" dirty="0">
              <a:solidFill>
                <a:schemeClr val="tx1"/>
              </a:solidFill>
            </a:rPr>
            <a:t>, İşletme stajı için </a:t>
          </a:r>
          <a:r>
            <a:rPr lang="tr-TR" sz="1600" b="1" dirty="0">
              <a:solidFill>
                <a:schemeClr val="tx1"/>
              </a:solidFill>
            </a:rPr>
            <a:t>EK-10</a:t>
          </a:r>
          <a:r>
            <a:rPr lang="tr-TR" sz="16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dirty="0"/>
        </a:p>
      </dgm:t>
    </dgm:pt>
    <dgm:pt modelId="{1B4D1218-A79E-47A4-AF05-A24A61EB9A86}" type="parTrans" cxnId="{1E0A8706-27DF-4EB6-A749-38834ACEC340}">
      <dgm:prSet/>
      <dgm:spPr/>
      <dgm:t>
        <a:bodyPr/>
        <a:lstStyle/>
        <a:p>
          <a:endParaRPr lang="tr-TR"/>
        </a:p>
      </dgm:t>
    </dgm:pt>
    <dgm:pt modelId="{DD4317D0-347A-4EC5-A3FF-26D38C13AF54}" type="sibTrans" cxnId="{1E0A8706-27DF-4EB6-A749-38834ACEC340}">
      <dgm:prSet/>
      <dgm:spPr/>
      <dgm:t>
        <a:bodyPr/>
        <a:lstStyle/>
        <a:p>
          <a:endParaRPr lang="tr-TR"/>
        </a:p>
      </dgm:t>
    </dgm:pt>
    <dgm:pt modelId="{C7AC6955-5610-4270-BB59-2D27B8D592A1}">
      <dgm:prSet custT="1"/>
      <dgm:spPr/>
      <dgm:t>
        <a:bodyPr/>
        <a:lstStyle/>
        <a:p>
          <a:r>
            <a:rPr lang="tr-TR" sz="1600" b="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dirty="0">
              <a:solidFill>
                <a:schemeClr val="tx1"/>
              </a:solidFill>
            </a:rPr>
            <a:t>EK-7</a:t>
          </a:r>
          <a:r>
            <a:rPr lang="tr-TR" sz="1600" b="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dirty="0"/>
            <a:t>Ek 6</a:t>
          </a:r>
          <a:r>
            <a:rPr lang="tr-TR" sz="1600" b="0" dirty="0"/>
            <a:t>’daki staj Defteri İç Kapak Sayfası ve </a:t>
          </a:r>
          <a:r>
            <a:rPr lang="tr-TR" sz="1600" b="1" dirty="0"/>
            <a:t>Ek 4</a:t>
          </a:r>
          <a:r>
            <a:rPr lang="tr-TR" sz="1600" b="0" dirty="0"/>
            <a:t>’teki Staj başvuru formu deftere eklenir. </a:t>
          </a:r>
        </a:p>
      </dgm:t>
    </dgm:pt>
    <dgm:pt modelId="{C408D206-4A23-4D37-A704-0861035D5FEC}" type="parTrans" cxnId="{3BA1D5D6-C9E4-49E6-A447-E228DC4D815B}">
      <dgm:prSet/>
      <dgm:spPr/>
      <dgm:t>
        <a:bodyPr/>
        <a:lstStyle/>
        <a:p>
          <a:endParaRPr lang="tr-TR"/>
        </a:p>
      </dgm:t>
    </dgm:pt>
    <dgm:pt modelId="{1E8A0592-BFEE-4FDD-97E9-95423F4A0A73}" type="sibTrans" cxnId="{3BA1D5D6-C9E4-49E6-A447-E228DC4D815B}">
      <dgm:prSet/>
      <dgm:spPr/>
      <dgm:t>
        <a:bodyPr/>
        <a:lstStyle/>
        <a:p>
          <a:endParaRPr lang="tr-TR"/>
        </a:p>
      </dgm:t>
    </dgm:pt>
    <dgm:pt modelId="{36AD2B58-51FC-4384-8847-6A15F0722D13}">
      <dgm:prSet custT="1"/>
      <dgm:spPr/>
      <dgm:t>
        <a:bodyPr/>
        <a:lstStyle/>
        <a:p>
          <a:r>
            <a:rPr lang="tr-TR" sz="1400" dirty="0">
              <a:solidFill>
                <a:schemeClr val="tx1"/>
              </a:solidFill>
            </a:rPr>
            <a:t>Pratik sicil fişi (kapalı zarf içinde olmalı) ve staj defteri </a:t>
          </a:r>
          <a:r>
            <a:rPr lang="tr-TR" sz="1400" b="1" dirty="0">
              <a:solidFill>
                <a:schemeClr val="tx1"/>
              </a:solidFill>
            </a:rPr>
            <a:t>en geç eğitim ve öğretimin başladığı tarihi takip eden bir aylık sürenin son iş günü saat 17:00’ye</a:t>
          </a:r>
          <a:r>
            <a:rPr lang="tr-TR" sz="1400" dirty="0">
              <a:solidFill>
                <a:schemeClr val="tx1"/>
              </a:solidFill>
            </a:rPr>
            <a:t> kadar teslim edilmelidir.</a:t>
          </a:r>
        </a:p>
      </dgm:t>
    </dgm:pt>
    <dgm:pt modelId="{C5777FFF-219A-4F19-BF91-C1CCB72FDB5C}" type="parTrans" cxnId="{892462B2-13ED-49A3-9224-928CD9A6EA64}">
      <dgm:prSet/>
      <dgm:spPr/>
      <dgm:t>
        <a:bodyPr/>
        <a:lstStyle/>
        <a:p>
          <a:endParaRPr lang="tr-TR"/>
        </a:p>
      </dgm:t>
    </dgm:pt>
    <dgm:pt modelId="{9D89EF74-B8A2-47ED-B7D7-DE321F721388}" type="sibTrans" cxnId="{892462B2-13ED-49A3-9224-928CD9A6EA64}">
      <dgm:prSet/>
      <dgm:spPr/>
      <dgm:t>
        <a:bodyPr/>
        <a:lstStyle/>
        <a:p>
          <a:endParaRPr lang="tr-TR"/>
        </a:p>
      </dgm:t>
    </dgm:pt>
    <dgm:pt modelId="{4A22EED1-0C5D-4F8E-980A-6B7EA639C86A}">
      <dgm:prSet custT="1"/>
      <dgm:spPr/>
      <dgm:t>
        <a:bodyPr/>
        <a:lstStyle/>
        <a:p>
          <a:r>
            <a:rPr lang="tr-TR" sz="1400">
              <a:solidFill>
                <a:schemeClr val="tx1"/>
              </a:solidFill>
            </a:rPr>
            <a:t>Staj bittikten sonra </a:t>
          </a:r>
          <a:r>
            <a:rPr lang="tr-TR" sz="1400" b="1">
              <a:solidFill>
                <a:schemeClr val="tx1"/>
              </a:solidFill>
            </a:rPr>
            <a:t>Pratik Sicil Fişi </a:t>
          </a:r>
          <a:r>
            <a:rPr lang="tr-TR" sz="14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dirty="0">
            <a:solidFill>
              <a:schemeClr val="tx1"/>
            </a:solidFill>
          </a:endParaRPr>
        </a:p>
      </dgm:t>
    </dgm:pt>
    <dgm:pt modelId="{E63EA727-4527-4CDE-BEAE-28B1872A80F8}" type="parTrans" cxnId="{BF16E82C-8691-48BC-8DDF-8EB02292C37F}">
      <dgm:prSet/>
      <dgm:spPr/>
      <dgm:t>
        <a:bodyPr/>
        <a:lstStyle/>
        <a:p>
          <a:endParaRPr lang="tr-TR"/>
        </a:p>
      </dgm:t>
    </dgm:pt>
    <dgm:pt modelId="{36B0676C-5DB8-42C7-A97B-BC6020D869FA}" type="sibTrans" cxnId="{BF16E82C-8691-48BC-8DDF-8EB02292C37F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5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5" custScaleY="118285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5" custLinFactNeighborY="1478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5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5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DB88B04-2E71-443A-A647-DDAA268B4A32}" type="presOf" srcId="{D51ED1D5-AD90-4EBB-9A5F-3DA8192A3B36}" destId="{9E3FB36C-C1EF-455F-B26B-452C96B21480}" srcOrd="0" destOrd="0" presId="urn:microsoft.com/office/officeart/2005/8/layout/chevron2"/>
    <dgm:cxn modelId="{1E0A8706-27DF-4EB6-A749-38834ACEC340}" srcId="{342284A1-9277-4D43-A62B-2C8B6DBC44CF}" destId="{123B884E-3A3F-4637-B699-50635D344D9D}" srcOrd="0" destOrd="0" parTransId="{1B4D1218-A79E-47A4-AF05-A24A61EB9A86}" sibTransId="{DD4317D0-347A-4EC5-A3FF-26D38C13AF54}"/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34DAB70C-97F6-46E9-9444-2C91E21434DA}" type="presOf" srcId="{4A22EED1-0C5D-4F8E-980A-6B7EA639C86A}" destId="{0861F203-42F1-4133-A6AF-B67EEA4CECDE}" srcOrd="0" destOrd="1" presId="urn:microsoft.com/office/officeart/2005/8/layout/chevron2"/>
    <dgm:cxn modelId="{EDE5EE20-2CAD-4CD1-88C3-D6AC2E875855}" type="presOf" srcId="{62E0AD1B-2C97-4EE4-BCCA-913D140D1346}" destId="{58C7FAB3-475E-4B79-A7E6-D1D9D77C6C68}" srcOrd="0" destOrd="0" presId="urn:microsoft.com/office/officeart/2005/8/layout/chevron2"/>
    <dgm:cxn modelId="{BF16E82C-8691-48BC-8DDF-8EB02292C37F}" srcId="{B860A992-4F0A-4CEE-99B3-7A3BAE27398E}" destId="{4A22EED1-0C5D-4F8E-980A-6B7EA639C86A}" srcOrd="1" destOrd="0" parTransId="{E63EA727-4527-4CDE-BEAE-28B1872A80F8}" sibTransId="{36B0676C-5DB8-42C7-A97B-BC6020D869FA}"/>
    <dgm:cxn modelId="{E9ACF531-E258-427E-9D25-747877032343}" type="presOf" srcId="{123B884E-3A3F-4637-B699-50635D344D9D}" destId="{412664AB-E54B-4030-86C1-B41B8346D029}" srcOrd="0" destOrd="0" presId="urn:microsoft.com/office/officeart/2005/8/layout/chevron2"/>
    <dgm:cxn modelId="{DAFC3937-27C8-47CF-A96F-BE67BC0BFAC2}" type="presOf" srcId="{0E7E33BF-5FA8-4E8E-83B2-B44E958F84CB}" destId="{0BC76356-6D08-47E7-9F95-CC62C7E21064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F0AA443F-C1C1-4EFC-A6CC-27C1A7849D27}" type="presOf" srcId="{29984BE9-E8A0-451B-A81D-A4AE8557B133}" destId="{0C09CBBE-6B58-4516-8908-75C433E50FB5}" srcOrd="0" destOrd="0" presId="urn:microsoft.com/office/officeart/2005/8/layout/chevron2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D815C074-8BB6-438E-B86C-D7C02ABBAAAF}" type="presOf" srcId="{C0EE9528-8131-4BFF-9905-83D551C08531}" destId="{15C5C76A-FD23-4CA8-9FFB-537ECE158D2B}" srcOrd="0" destOrd="0" presId="urn:microsoft.com/office/officeart/2005/8/layout/chevron2"/>
    <dgm:cxn modelId="{DE227376-1C9F-475F-B928-5A2456A21D01}" type="presOf" srcId="{36AD2B58-51FC-4384-8847-6A15F0722D13}" destId="{15C5C76A-FD23-4CA8-9FFB-537ECE158D2B}" srcOrd="0" destOrd="1" presId="urn:microsoft.com/office/officeart/2005/8/layout/chevron2"/>
    <dgm:cxn modelId="{AC8A217B-8876-47A2-AF71-AB8ED6216D98}" type="presOf" srcId="{FDE10140-0A6A-456C-86DA-C7EBE652184C}" destId="{AEADC637-D92D-4760-9BA8-ABB35F992705}" srcOrd="0" destOrd="0" presId="urn:microsoft.com/office/officeart/2005/8/layout/chevron2"/>
    <dgm:cxn modelId="{2CF71B82-7710-4205-A01C-4DE2F6FF791E}" type="presOf" srcId="{5F3888DD-0E95-45CB-A0D7-9B6F35087D43}" destId="{0861F203-42F1-4133-A6AF-B67EEA4CECDE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108E78AF-0A6B-4ED8-8DFD-870008C68411}" type="presOf" srcId="{B860A992-4F0A-4CEE-99B3-7A3BAE27398E}" destId="{23E3EC59-A1CF-42F0-8216-71244C4E8D66}" srcOrd="0" destOrd="0" presId="urn:microsoft.com/office/officeart/2005/8/layout/chevron2"/>
    <dgm:cxn modelId="{892462B2-13ED-49A3-9224-928CD9A6EA64}" srcId="{FDE10140-0A6A-456C-86DA-C7EBE652184C}" destId="{36AD2B58-51FC-4384-8847-6A15F0722D13}" srcOrd="1" destOrd="0" parTransId="{C5777FFF-219A-4F19-BF91-C1CCB72FDB5C}" sibTransId="{9D89EF74-B8A2-47ED-B7D7-DE321F721388}"/>
    <dgm:cxn modelId="{3BA1D5D6-C9E4-49E6-A447-E228DC4D815B}" srcId="{29984BE9-E8A0-451B-A81D-A4AE8557B133}" destId="{C7AC6955-5610-4270-BB59-2D27B8D592A1}" srcOrd="0" destOrd="0" parTransId="{C408D206-4A23-4D37-A704-0861035D5FEC}" sibTransId="{1E8A0592-BFEE-4FDD-97E9-95423F4A0A73}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10A54BE0-C52C-45AA-8701-EE8AE59ABE39}" type="presOf" srcId="{C7AC6955-5610-4270-BB59-2D27B8D592A1}" destId="{F3BF32E8-A971-4135-984A-4C0F511E4AAD}" srcOrd="0" destOrd="0" presId="urn:microsoft.com/office/officeart/2005/8/layout/chevron2"/>
    <dgm:cxn modelId="{F81B40E1-49A4-4AE8-A845-562CFE60DC9D}" type="presOf" srcId="{342284A1-9277-4D43-A62B-2C8B6DBC44CF}" destId="{7CD1C236-A3B5-4159-81FF-2BAB66BD7594}" srcOrd="0" destOrd="0" presId="urn:microsoft.com/office/officeart/2005/8/layout/chevron2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9A511140-14AC-4C25-BA77-65B58FBD02B9}" type="presParOf" srcId="{58C7FAB3-475E-4B79-A7E6-D1D9D77C6C68}" destId="{67F7DD0A-B37F-48BE-A0B6-C095F9046D86}" srcOrd="0" destOrd="0" presId="urn:microsoft.com/office/officeart/2005/8/layout/chevron2"/>
    <dgm:cxn modelId="{832E45A5-EB67-4460-8598-CBF88CAEE7F3}" type="presParOf" srcId="{67F7DD0A-B37F-48BE-A0B6-C095F9046D86}" destId="{7CD1C236-A3B5-4159-81FF-2BAB66BD7594}" srcOrd="0" destOrd="0" presId="urn:microsoft.com/office/officeart/2005/8/layout/chevron2"/>
    <dgm:cxn modelId="{43B7FF78-2F3E-489D-8DEF-4DA4F5EF67D0}" type="presParOf" srcId="{67F7DD0A-B37F-48BE-A0B6-C095F9046D86}" destId="{412664AB-E54B-4030-86C1-B41B8346D029}" srcOrd="1" destOrd="0" presId="urn:microsoft.com/office/officeart/2005/8/layout/chevron2"/>
    <dgm:cxn modelId="{402C1499-A1B2-43E1-A759-E9ED949689A7}" type="presParOf" srcId="{58C7FAB3-475E-4B79-A7E6-D1D9D77C6C68}" destId="{1DD55D0A-B0F6-4C40-B933-225A150F71AD}" srcOrd="1" destOrd="0" presId="urn:microsoft.com/office/officeart/2005/8/layout/chevron2"/>
    <dgm:cxn modelId="{F5FC1407-A56B-4217-8C2B-0D6BAF557B79}" type="presParOf" srcId="{58C7FAB3-475E-4B79-A7E6-D1D9D77C6C68}" destId="{3752B232-3BD8-497D-B2AA-876A390275FB}" srcOrd="2" destOrd="0" presId="urn:microsoft.com/office/officeart/2005/8/layout/chevron2"/>
    <dgm:cxn modelId="{D0D2BC39-7A61-4BEF-84BF-61A00170A42C}" type="presParOf" srcId="{3752B232-3BD8-497D-B2AA-876A390275FB}" destId="{0C09CBBE-6B58-4516-8908-75C433E50FB5}" srcOrd="0" destOrd="0" presId="urn:microsoft.com/office/officeart/2005/8/layout/chevron2"/>
    <dgm:cxn modelId="{616468E4-EAE1-4993-9AC8-78135E1F57B5}" type="presParOf" srcId="{3752B232-3BD8-497D-B2AA-876A390275FB}" destId="{F3BF32E8-A971-4135-984A-4C0F511E4AAD}" srcOrd="1" destOrd="0" presId="urn:microsoft.com/office/officeart/2005/8/layout/chevron2"/>
    <dgm:cxn modelId="{D5943C9B-5671-4832-926E-B7B633CE9ADF}" type="presParOf" srcId="{58C7FAB3-475E-4B79-A7E6-D1D9D77C6C68}" destId="{7128203D-FD37-4115-9FF3-B0451EFEBE65}" srcOrd="3" destOrd="0" presId="urn:microsoft.com/office/officeart/2005/8/layout/chevron2"/>
    <dgm:cxn modelId="{6CDA2CCF-14FA-4181-AC60-BACE05B5BFD1}" type="presParOf" srcId="{58C7FAB3-475E-4B79-A7E6-D1D9D77C6C68}" destId="{A7342593-E06C-4D29-9035-F530E476ECDF}" srcOrd="4" destOrd="0" presId="urn:microsoft.com/office/officeart/2005/8/layout/chevron2"/>
    <dgm:cxn modelId="{CADCCD42-850C-477F-90F1-FDAC0FEFDF9B}" type="presParOf" srcId="{A7342593-E06C-4D29-9035-F530E476ECDF}" destId="{9E3FB36C-C1EF-455F-B26B-452C96B21480}" srcOrd="0" destOrd="0" presId="urn:microsoft.com/office/officeart/2005/8/layout/chevron2"/>
    <dgm:cxn modelId="{48FB2025-D212-4FCC-8CBE-E4A2079741E6}" type="presParOf" srcId="{A7342593-E06C-4D29-9035-F530E476ECDF}" destId="{0BC76356-6D08-47E7-9F95-CC62C7E21064}" srcOrd="1" destOrd="0" presId="urn:microsoft.com/office/officeart/2005/8/layout/chevron2"/>
    <dgm:cxn modelId="{7F07B0C4-C77B-435D-B0A8-CC932712D8F4}" type="presParOf" srcId="{58C7FAB3-475E-4B79-A7E6-D1D9D77C6C68}" destId="{4AC6BDE7-8FD3-4DFA-BB09-73D55B8E842E}" srcOrd="5" destOrd="0" presId="urn:microsoft.com/office/officeart/2005/8/layout/chevron2"/>
    <dgm:cxn modelId="{989DDD60-639A-42DE-BDA4-6130A07D6321}" type="presParOf" srcId="{58C7FAB3-475E-4B79-A7E6-D1D9D77C6C68}" destId="{C0FE1F07-506A-454A-A56E-8BCF300341E8}" srcOrd="6" destOrd="0" presId="urn:microsoft.com/office/officeart/2005/8/layout/chevron2"/>
    <dgm:cxn modelId="{53737889-FA95-4C4B-AF07-726326CC6DA6}" type="presParOf" srcId="{C0FE1F07-506A-454A-A56E-8BCF300341E8}" destId="{23E3EC59-A1CF-42F0-8216-71244C4E8D66}" srcOrd="0" destOrd="0" presId="urn:microsoft.com/office/officeart/2005/8/layout/chevron2"/>
    <dgm:cxn modelId="{099F9CD8-588E-433C-8FD1-D6CAAE705F27}" type="presParOf" srcId="{C0FE1F07-506A-454A-A56E-8BCF300341E8}" destId="{0861F203-42F1-4133-A6AF-B67EEA4CECDE}" srcOrd="1" destOrd="0" presId="urn:microsoft.com/office/officeart/2005/8/layout/chevron2"/>
    <dgm:cxn modelId="{FB588882-35A8-4998-853F-C8429039FD69}" type="presParOf" srcId="{58C7FAB3-475E-4B79-A7E6-D1D9D77C6C68}" destId="{73201DDF-AA14-498E-AFE5-444D8DE468C0}" srcOrd="7" destOrd="0" presId="urn:microsoft.com/office/officeart/2005/8/layout/chevron2"/>
    <dgm:cxn modelId="{E5936738-105B-4A11-8679-895FD7DF83B0}" type="presParOf" srcId="{58C7FAB3-475E-4B79-A7E6-D1D9D77C6C68}" destId="{F7446882-DC73-426E-8588-8713611DE795}" srcOrd="8" destOrd="0" presId="urn:microsoft.com/office/officeart/2005/8/layout/chevron2"/>
    <dgm:cxn modelId="{CD8A2716-C604-4981-A93C-71008E151FAE}" type="presParOf" srcId="{F7446882-DC73-426E-8588-8713611DE795}" destId="{AEADC637-D92D-4760-9BA8-ABB35F992705}" srcOrd="0" destOrd="0" presId="urn:microsoft.com/office/officeart/2005/8/layout/chevron2"/>
    <dgm:cxn modelId="{69CAF5CC-7A49-413A-87DA-41A6E332669A}" type="presParOf" srcId="{F7446882-DC73-426E-8588-8713611DE795}" destId="{15C5C76A-FD23-4CA8-9FFB-537ECE158D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1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AEA271E2-3605-42E9-84B6-167730CDC588}">
      <dgm:prSet phldrT="[Metin]"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D85B7AED-AD9D-4B86-974E-878078AECD28}" type="parTrans" cxnId="{6F5F9A48-359B-4D4B-BE57-2E9DC7CB7051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E592ED8-50DE-44AC-858C-992329B7EA20}" type="sibTrans" cxnId="{6F5F9A48-359B-4D4B-BE57-2E9DC7CB7051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2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3BC152A3-7A42-4589-AAED-5587B11814C5}">
      <dgm:prSet phldrT="[Metin]"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5D6F2ACD-C0AB-4CDB-97F1-F8FE57670446}" type="parTrans" cxnId="{46A86346-FB50-4536-86CE-31D0992D4285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916009AA-15CD-4E09-B7E3-CE7AAE3CF25F}" type="sibTrans" cxnId="{46A86346-FB50-4536-86CE-31D0992D4285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3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E7E33BF-5FA8-4E8E-83B2-B44E958F84CB}">
      <dgm:prSet phldrT="[Metin]"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B860A992-4F0A-4CEE-99B3-7A3BAE27398E}">
      <dgm:prSet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4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FDE10140-0A6A-456C-86DA-C7EBE652184C}">
      <dgm:prSet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5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AEC6FECC-67A8-444C-8A98-A811207F3446}">
      <dgm:prSet custT="1"/>
      <dgm:spPr/>
      <dgm:t>
        <a:bodyPr/>
        <a:lstStyle/>
        <a:p>
          <a:r>
            <a:rPr lang="tr-TR" sz="2000" b="1" u="none" dirty="0">
              <a:latin typeface="+mn-lt"/>
              <a:cs typeface="Times New Roman" panose="02020603050405020304" pitchFamily="18" charset="0"/>
            </a:rPr>
            <a:t>6</a:t>
          </a:r>
        </a:p>
      </dgm:t>
    </dgm:pt>
    <dgm:pt modelId="{05DF6DE2-702E-491A-8D77-D207355C15EC}" type="parTrans" cxnId="{E44F0974-2757-4A14-9B38-BF848A61022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C83B5D95-C77A-47BD-9C60-AB7366C78C74}" type="sibTrans" cxnId="{E44F0974-2757-4A14-9B38-BF848A61022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5F3888DD-0E95-45CB-A0D7-9B6F35087D43}">
      <dgm:prSet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C0EE9528-8131-4BFF-9905-83D551C08531}">
      <dgm:prSet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0028982-AC66-4547-B1D0-C4188D714392}">
      <dgm:prSet custT="1"/>
      <dgm:spPr/>
      <dgm:t>
        <a:bodyPr/>
        <a:lstStyle/>
        <a:p>
          <a:endParaRPr lang="tr-TR" sz="1000" b="0" u="none" dirty="0">
            <a:latin typeface="+mn-lt"/>
            <a:cs typeface="Times New Roman" panose="02020603050405020304" pitchFamily="18" charset="0"/>
          </a:endParaRPr>
        </a:p>
      </dgm:t>
    </dgm:pt>
    <dgm:pt modelId="{0835822C-317F-4DBC-BCA5-C9C4C550849A}" type="parTrans" cxnId="{1FA7C672-305F-45AF-9F16-9365E21BD572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2712C614-14C3-41E1-9A72-2A22435C5EE4}" type="sibTrans" cxnId="{1FA7C672-305F-45AF-9F16-9365E21BD572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D84BDBFD-DEBE-4843-9938-9E0C887149B6}">
      <dgm:prSet custT="1"/>
      <dgm:spPr/>
      <dgm:t>
        <a:bodyPr/>
        <a:lstStyle/>
        <a:p>
          <a:r>
            <a:rPr lang="tr-TR" sz="1800" b="0" u="none" dirty="0">
              <a:latin typeface="+mn-lt"/>
              <a:cs typeface="Times New Roman" panose="02020603050405020304" pitchFamily="18" charset="0"/>
            </a:rPr>
            <a:t>Malzeme Akışı</a:t>
          </a:r>
        </a:p>
      </dgm:t>
    </dgm:pt>
    <dgm:pt modelId="{97C5D596-F084-4D4E-9BBB-99A625C3629B}" type="parTrans" cxnId="{C74063F9-2522-4B6E-9991-3F067F9649CF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7D9DFC26-6FBE-4DE5-858B-4AEDA94732BA}" type="sibTrans" cxnId="{C74063F9-2522-4B6E-9991-3F067F9649CF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31202901-A1F7-482C-92F0-4F46FA7BF829}">
      <dgm:prSet custT="1"/>
      <dgm:spPr/>
      <dgm:t>
        <a:bodyPr/>
        <a:lstStyle/>
        <a:p>
          <a:r>
            <a:rPr lang="en-US" sz="1800" b="0" u="none">
              <a:latin typeface="+mn-lt"/>
              <a:cs typeface="Times New Roman" panose="02020603050405020304" pitchFamily="18" charset="0"/>
            </a:rPr>
            <a:t>Problemin Tanımlanması</a:t>
          </a:r>
          <a:endParaRPr lang="tr-TR" sz="1800" b="0" u="none">
            <a:latin typeface="+mn-lt"/>
            <a:cs typeface="Times New Roman" panose="02020603050405020304" pitchFamily="18" charset="0"/>
          </a:endParaRPr>
        </a:p>
      </dgm:t>
    </dgm:pt>
    <dgm:pt modelId="{CF9A6BA5-4BED-4E67-868B-64EC587B8ACD}" type="parTrans" cxnId="{F5444664-B5F5-4E35-B39E-BDFA37C8748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47CADA94-1719-44FE-A675-88279839E4B3}" type="sibTrans" cxnId="{F5444664-B5F5-4E35-B39E-BDFA37C8748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F27B62D-D3E3-4BB2-95E9-DBB679D5AEC5}">
      <dgm:prSet custT="1"/>
      <dgm:spPr/>
      <dgm:t>
        <a:bodyPr/>
        <a:lstStyle/>
        <a:p>
          <a:r>
            <a:rPr lang="tr-TR" sz="1800" b="0" u="none">
              <a:latin typeface="+mn-lt"/>
              <a:cs typeface="Times New Roman" panose="02020603050405020304" pitchFamily="18" charset="0"/>
            </a:rPr>
            <a:t>Literatür Taraması</a:t>
          </a:r>
        </a:p>
      </dgm:t>
    </dgm:pt>
    <dgm:pt modelId="{5787B444-ECE8-40C9-AAAC-028328E5362C}" type="parTrans" cxnId="{6F99121B-960B-4808-A4D8-16DE9A49871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021D5389-72E8-4BBD-8B46-C878B8841739}" type="sibTrans" cxnId="{6F99121B-960B-4808-A4D8-16DE9A49871D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54B3B579-BF1F-4265-86DF-160468C4DB20}">
      <dgm:prSet custT="1"/>
      <dgm:spPr/>
      <dgm:t>
        <a:bodyPr/>
        <a:lstStyle/>
        <a:p>
          <a:r>
            <a:rPr lang="tr-TR" sz="1800" b="0" u="none">
              <a:latin typeface="+mn-lt"/>
              <a:cs typeface="Times New Roman" panose="02020603050405020304" pitchFamily="18" charset="0"/>
            </a:rPr>
            <a:t>Verilerin toplanması ve veri kaynakları</a:t>
          </a:r>
        </a:p>
      </dgm:t>
    </dgm:pt>
    <dgm:pt modelId="{9A6CA2FF-F252-46A5-A0A7-C4670DA85B1D}" type="parTrans" cxnId="{D3BE5766-2645-481D-B9A1-6958E43936B3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93A7473D-2C17-4431-BFFF-FBAD845C7616}" type="sibTrans" cxnId="{D3BE5766-2645-481D-B9A1-6958E43936B3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B99A0028-97D7-4C1C-AD8C-1F4FBA552609}">
      <dgm:prSet custT="1"/>
      <dgm:spPr/>
      <dgm:t>
        <a:bodyPr/>
        <a:lstStyle/>
        <a:p>
          <a:r>
            <a:rPr lang="tr-TR" sz="1800" b="0" u="none">
              <a:latin typeface="+mn-lt"/>
              <a:cs typeface="Times New Roman" panose="02020603050405020304" pitchFamily="18" charset="0"/>
            </a:rPr>
            <a:t>Çözüm Yönteminin Belirlenmesi</a:t>
          </a:r>
        </a:p>
      </dgm:t>
    </dgm:pt>
    <dgm:pt modelId="{348A8004-1FCD-4C75-B3F4-AA8982F05BA0}" type="parTrans" cxnId="{E9F4EDAD-DE35-4B69-B79F-7AAD085EBAB0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A1842205-532C-48E2-8718-CE07513FF7EF}" type="sibTrans" cxnId="{E9F4EDAD-DE35-4B69-B79F-7AAD085EBAB0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DA36D4DD-3B02-4150-B122-D8AED7A4AD9C}">
      <dgm:prSet custT="1"/>
      <dgm:spPr/>
      <dgm:t>
        <a:bodyPr/>
        <a:lstStyle/>
        <a:p>
          <a:r>
            <a:rPr lang="en-US" sz="1800" b="0" u="none">
              <a:latin typeface="+mn-lt"/>
              <a:cs typeface="Times New Roman" panose="02020603050405020304" pitchFamily="18" charset="0"/>
            </a:rPr>
            <a:t>Sonuç ve Değerlendirme</a:t>
          </a:r>
          <a:endParaRPr lang="tr-TR" sz="1800" b="0" u="none">
            <a:latin typeface="+mn-lt"/>
            <a:cs typeface="Times New Roman" panose="02020603050405020304" pitchFamily="18" charset="0"/>
          </a:endParaRPr>
        </a:p>
      </dgm:t>
    </dgm:pt>
    <dgm:pt modelId="{3BAFF0CA-16B6-4782-9C90-480F7512521B}" type="parTrans" cxnId="{702B4FC4-CA26-4145-8537-52FD9F4268B7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66B44938-28FE-4AC7-A6A7-817E693EE265}" type="sibTrans" cxnId="{702B4FC4-CA26-4145-8537-52FD9F4268B7}">
      <dgm:prSet/>
      <dgm:spPr/>
      <dgm:t>
        <a:bodyPr/>
        <a:lstStyle/>
        <a:p>
          <a:endParaRPr lang="tr-TR" sz="1050" b="0" u="none">
            <a:latin typeface="+mn-lt"/>
            <a:cs typeface="Times New Roman" panose="02020603050405020304" pitchFamily="18" charset="0"/>
          </a:endParaRPr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6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6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6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6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6">
        <dgm:presLayoutVars>
          <dgm:bulletEnabled val="1"/>
        </dgm:presLayoutVars>
      </dgm:prSet>
      <dgm:spPr/>
    </dgm:pt>
    <dgm:pt modelId="{75483384-768A-421C-BA8A-DF442DD0EB94}" type="pres">
      <dgm:prSet presAssocID="{52DC623B-4ABE-4FC1-8CBC-F526928676F7}" presName="sp" presStyleCnt="0"/>
      <dgm:spPr/>
    </dgm:pt>
    <dgm:pt modelId="{F54ABFDF-A38B-48EE-8AC2-1955AE694EBD}" type="pres">
      <dgm:prSet presAssocID="{AEC6FECC-67A8-444C-8A98-A811207F3446}" presName="composite" presStyleCnt="0"/>
      <dgm:spPr/>
    </dgm:pt>
    <dgm:pt modelId="{57FCE0B6-C914-4D7C-B401-77AF927D4438}" type="pres">
      <dgm:prSet presAssocID="{AEC6FECC-67A8-444C-8A98-A811207F344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90F9561-ED2D-4E38-8CD4-FE78FF29EACA}" type="pres">
      <dgm:prSet presAssocID="{AEC6FECC-67A8-444C-8A98-A811207F344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1699C304-476C-4749-94A7-979BCED823D7}" type="presOf" srcId="{B860A992-4F0A-4CEE-99B3-7A3BAE27398E}" destId="{23E3EC59-A1CF-42F0-8216-71244C4E8D66}" srcOrd="0" destOrd="0" presId="urn:microsoft.com/office/officeart/2005/8/layout/chevron2"/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51FC3C0B-6F87-410E-B79C-A08353AEBDF8}" type="presOf" srcId="{AEA271E2-3605-42E9-84B6-167730CDC588}" destId="{412664AB-E54B-4030-86C1-B41B8346D029}" srcOrd="0" destOrd="0" presId="urn:microsoft.com/office/officeart/2005/8/layout/chevron2"/>
    <dgm:cxn modelId="{5C576D14-329D-4BCF-8E20-E2BEAD84986A}" type="presOf" srcId="{AEC6FECC-67A8-444C-8A98-A811207F3446}" destId="{57FCE0B6-C914-4D7C-B401-77AF927D4438}" srcOrd="0" destOrd="0" presId="urn:microsoft.com/office/officeart/2005/8/layout/chevron2"/>
    <dgm:cxn modelId="{6F99121B-960B-4808-A4D8-16DE9A49871D}" srcId="{D51ED1D5-AD90-4EBB-9A5F-3DA8192A3B36}" destId="{0F27B62D-D3E3-4BB2-95E9-DBB679D5AEC5}" srcOrd="1" destOrd="0" parTransId="{5787B444-ECE8-40C9-AAAC-028328E5362C}" sibTransId="{021D5389-72E8-4BBD-8B46-C878B8841739}"/>
    <dgm:cxn modelId="{6206631C-444D-4DA4-A25B-DBDD9E679BC4}" type="presOf" srcId="{0F27B62D-D3E3-4BB2-95E9-DBB679D5AEC5}" destId="{0BC76356-6D08-47E7-9F95-CC62C7E21064}" srcOrd="0" destOrd="1" presId="urn:microsoft.com/office/officeart/2005/8/layout/chevron2"/>
    <dgm:cxn modelId="{D1212B1E-CC9F-40AD-B2D8-6D449D0C3073}" type="presOf" srcId="{C0EE9528-8131-4BFF-9905-83D551C08531}" destId="{15C5C76A-FD23-4CA8-9FFB-537ECE158D2B}" srcOrd="0" destOrd="0" presId="urn:microsoft.com/office/officeart/2005/8/layout/chevron2"/>
    <dgm:cxn modelId="{9B8CC92F-24CF-44DA-92EF-D340CC274BFF}" type="presOf" srcId="{54B3B579-BF1F-4265-86DF-160468C4DB20}" destId="{0861F203-42F1-4133-A6AF-B67EEA4CECDE}" srcOrd="0" destOrd="1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F5444664-B5F5-4E35-B39E-BDFA37C8748D}" srcId="{29984BE9-E8A0-451B-A81D-A4AE8557B133}" destId="{31202901-A1F7-482C-92F0-4F46FA7BF829}" srcOrd="1" destOrd="0" parTransId="{CF9A6BA5-4BED-4E67-868B-64EC587B8ACD}" sibTransId="{47CADA94-1719-44FE-A675-88279839E4B3}"/>
    <dgm:cxn modelId="{46A86346-FB50-4536-86CE-31D0992D4285}" srcId="{29984BE9-E8A0-451B-A81D-A4AE8557B133}" destId="{3BC152A3-7A42-4589-AAED-5587B11814C5}" srcOrd="0" destOrd="0" parTransId="{5D6F2ACD-C0AB-4CDB-97F1-F8FE57670446}" sibTransId="{916009AA-15CD-4E09-B7E3-CE7AAE3CF25F}"/>
    <dgm:cxn modelId="{D3BE5766-2645-481D-B9A1-6958E43936B3}" srcId="{B860A992-4F0A-4CEE-99B3-7A3BAE27398E}" destId="{54B3B579-BF1F-4265-86DF-160468C4DB20}" srcOrd="1" destOrd="0" parTransId="{9A6CA2FF-F252-46A5-A0A7-C4670DA85B1D}" sibTransId="{93A7473D-2C17-4431-BFFF-FBAD845C7616}"/>
    <dgm:cxn modelId="{6F5F9A48-359B-4D4B-BE57-2E9DC7CB7051}" srcId="{342284A1-9277-4D43-A62B-2C8B6DBC44CF}" destId="{AEA271E2-3605-42E9-84B6-167730CDC588}" srcOrd="0" destOrd="0" parTransId="{D85B7AED-AD9D-4B86-974E-878078AECD28}" sibTransId="{0E592ED8-50DE-44AC-858C-992329B7EA20}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EC00D050-CE7F-4116-A81F-DA533A3BB18B}" type="presOf" srcId="{3BC152A3-7A42-4589-AAED-5587B11814C5}" destId="{F3BF32E8-A971-4135-984A-4C0F511E4AAD}" srcOrd="0" destOrd="0" presId="urn:microsoft.com/office/officeart/2005/8/layout/chevron2"/>
    <dgm:cxn modelId="{1FA7C672-305F-45AF-9F16-9365E21BD572}" srcId="{AEC6FECC-67A8-444C-8A98-A811207F3446}" destId="{00028982-AC66-4547-B1D0-C4188D714392}" srcOrd="0" destOrd="0" parTransId="{0835822C-317F-4DBC-BCA5-C9C4C550849A}" sibTransId="{2712C614-14C3-41E1-9A72-2A22435C5EE4}"/>
    <dgm:cxn modelId="{E44F0974-2757-4A14-9B38-BF848A61022D}" srcId="{62E0AD1B-2C97-4EE4-BCCA-913D140D1346}" destId="{AEC6FECC-67A8-444C-8A98-A811207F3446}" srcOrd="5" destOrd="0" parTransId="{05DF6DE2-702E-491A-8D77-D207355C15EC}" sibTransId="{C83B5D95-C77A-47BD-9C60-AB7366C78C74}"/>
    <dgm:cxn modelId="{2AF0FE54-37DD-42F3-B203-81EB8FF3F5EF}" type="presOf" srcId="{62E0AD1B-2C97-4EE4-BCCA-913D140D1346}" destId="{58C7FAB3-475E-4B79-A7E6-D1D9D77C6C68}" srcOrd="0" destOrd="0" presId="urn:microsoft.com/office/officeart/2005/8/layout/chevron2"/>
    <dgm:cxn modelId="{FE92AB7B-D65D-4CAF-83E6-8C6965F8AF02}" type="presOf" srcId="{31202901-A1F7-482C-92F0-4F46FA7BF829}" destId="{F3BF32E8-A971-4135-984A-4C0F511E4AAD}" srcOrd="0" destOrd="1" presId="urn:microsoft.com/office/officeart/2005/8/layout/chevron2"/>
    <dgm:cxn modelId="{2A564D85-16B1-47F1-93E2-27C8C755785F}" type="presOf" srcId="{0E7E33BF-5FA8-4E8E-83B2-B44E958F84CB}" destId="{0BC76356-6D08-47E7-9F95-CC62C7E21064}" srcOrd="0" destOrd="0" presId="urn:microsoft.com/office/officeart/2005/8/layout/chevron2"/>
    <dgm:cxn modelId="{20BFCF86-AB34-4903-A3D2-FB371B34C30B}" type="presOf" srcId="{00028982-AC66-4547-B1D0-C4188D714392}" destId="{E90F9561-ED2D-4E38-8CD4-FE78FF29EACA}" srcOrd="0" destOrd="0" presId="urn:microsoft.com/office/officeart/2005/8/layout/chevron2"/>
    <dgm:cxn modelId="{B388068C-BAC8-469F-B861-ABB2A7B3B766}" type="presOf" srcId="{29984BE9-E8A0-451B-A81D-A4AE8557B133}" destId="{0C09CBBE-6B58-4516-8908-75C433E50FB5}" srcOrd="0" destOrd="0" presId="urn:microsoft.com/office/officeart/2005/8/layout/chevron2"/>
    <dgm:cxn modelId="{E5C879A9-8305-4BD5-A718-890C004ED08E}" type="presOf" srcId="{FDE10140-0A6A-456C-86DA-C7EBE652184C}" destId="{AEADC637-D92D-4760-9BA8-ABB35F992705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E9F4EDAD-DE35-4B69-B79F-7AAD085EBAB0}" srcId="{FDE10140-0A6A-456C-86DA-C7EBE652184C}" destId="{B99A0028-97D7-4C1C-AD8C-1F4FBA552609}" srcOrd="1" destOrd="0" parTransId="{348A8004-1FCD-4C75-B3F4-AA8982F05BA0}" sibTransId="{A1842205-532C-48E2-8718-CE07513FF7EF}"/>
    <dgm:cxn modelId="{917287AE-FB80-4E43-B5FB-90EB4A58DDBB}" type="presOf" srcId="{342284A1-9277-4D43-A62B-2C8B6DBC44CF}" destId="{7CD1C236-A3B5-4159-81FF-2BAB66BD7594}" srcOrd="0" destOrd="0" presId="urn:microsoft.com/office/officeart/2005/8/layout/chevron2"/>
    <dgm:cxn modelId="{A6D21CBA-B963-4907-ACBC-C8A3220A333B}" type="presOf" srcId="{5F3888DD-0E95-45CB-A0D7-9B6F35087D43}" destId="{0861F203-42F1-4133-A6AF-B67EEA4CECDE}" srcOrd="0" destOrd="0" presId="urn:microsoft.com/office/officeart/2005/8/layout/chevron2"/>
    <dgm:cxn modelId="{702B4FC4-CA26-4145-8537-52FD9F4268B7}" srcId="{AEC6FECC-67A8-444C-8A98-A811207F3446}" destId="{DA36D4DD-3B02-4150-B122-D8AED7A4AD9C}" srcOrd="1" destOrd="0" parTransId="{3BAFF0CA-16B6-4782-9C90-480F7512521B}" sibTransId="{66B44938-28FE-4AC7-A6A7-817E693EE265}"/>
    <dgm:cxn modelId="{1A8AABC6-F1A6-4AEE-A551-87E08F46E900}" type="presOf" srcId="{D84BDBFD-DEBE-4843-9938-9E0C887149B6}" destId="{412664AB-E54B-4030-86C1-B41B8346D029}" srcOrd="0" destOrd="1" presId="urn:microsoft.com/office/officeart/2005/8/layout/chevron2"/>
    <dgm:cxn modelId="{702099D4-17EC-4C8D-BECF-6838A2DFF36E}" type="presOf" srcId="{D51ED1D5-AD90-4EBB-9A5F-3DA8192A3B36}" destId="{9E3FB36C-C1EF-455F-B26B-452C96B21480}" srcOrd="0" destOrd="0" presId="urn:microsoft.com/office/officeart/2005/8/layout/chevron2"/>
    <dgm:cxn modelId="{168956DA-9B26-43DE-B6AE-79ADC8E911EF}" type="presOf" srcId="{B99A0028-97D7-4C1C-AD8C-1F4FBA552609}" destId="{15C5C76A-FD23-4CA8-9FFB-537ECE158D2B}" srcOrd="0" destOrd="1" presId="urn:microsoft.com/office/officeart/2005/8/layout/chevron2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868DB9E0-0C97-4027-A8C7-86A673E34A06}" type="presOf" srcId="{DA36D4DD-3B02-4150-B122-D8AED7A4AD9C}" destId="{E90F9561-ED2D-4E38-8CD4-FE78FF29EACA}" srcOrd="0" destOrd="1" presId="urn:microsoft.com/office/officeart/2005/8/layout/chevron2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C74063F9-2522-4B6E-9991-3F067F9649CF}" srcId="{342284A1-9277-4D43-A62B-2C8B6DBC44CF}" destId="{D84BDBFD-DEBE-4843-9938-9E0C887149B6}" srcOrd="1" destOrd="0" parTransId="{97C5D596-F084-4D4E-9BBB-99A625C3629B}" sibTransId="{7D9DFC26-6FBE-4DE5-858B-4AEDA94732BA}"/>
    <dgm:cxn modelId="{D39E09CC-F71C-45A5-80C4-DDFB424305BC}" type="presParOf" srcId="{58C7FAB3-475E-4B79-A7E6-D1D9D77C6C68}" destId="{67F7DD0A-B37F-48BE-A0B6-C095F9046D86}" srcOrd="0" destOrd="0" presId="urn:microsoft.com/office/officeart/2005/8/layout/chevron2"/>
    <dgm:cxn modelId="{C0F36AED-DB03-4004-9420-34BD83051289}" type="presParOf" srcId="{67F7DD0A-B37F-48BE-A0B6-C095F9046D86}" destId="{7CD1C236-A3B5-4159-81FF-2BAB66BD7594}" srcOrd="0" destOrd="0" presId="urn:microsoft.com/office/officeart/2005/8/layout/chevron2"/>
    <dgm:cxn modelId="{93B8CE63-2CF7-41AF-A8AA-76A83558A2A5}" type="presParOf" srcId="{67F7DD0A-B37F-48BE-A0B6-C095F9046D86}" destId="{412664AB-E54B-4030-86C1-B41B8346D029}" srcOrd="1" destOrd="0" presId="urn:microsoft.com/office/officeart/2005/8/layout/chevron2"/>
    <dgm:cxn modelId="{D2085C31-FF1F-43FF-8E19-CC689F543469}" type="presParOf" srcId="{58C7FAB3-475E-4B79-A7E6-D1D9D77C6C68}" destId="{1DD55D0A-B0F6-4C40-B933-225A150F71AD}" srcOrd="1" destOrd="0" presId="urn:microsoft.com/office/officeart/2005/8/layout/chevron2"/>
    <dgm:cxn modelId="{13ED452D-6655-418C-A276-87F3A7CC79A5}" type="presParOf" srcId="{58C7FAB3-475E-4B79-A7E6-D1D9D77C6C68}" destId="{3752B232-3BD8-497D-B2AA-876A390275FB}" srcOrd="2" destOrd="0" presId="urn:microsoft.com/office/officeart/2005/8/layout/chevron2"/>
    <dgm:cxn modelId="{E608188C-B254-4672-9249-1C5BB10E59D5}" type="presParOf" srcId="{3752B232-3BD8-497D-B2AA-876A390275FB}" destId="{0C09CBBE-6B58-4516-8908-75C433E50FB5}" srcOrd="0" destOrd="0" presId="urn:microsoft.com/office/officeart/2005/8/layout/chevron2"/>
    <dgm:cxn modelId="{65B5FE3C-1B28-4209-858C-329DF21DB811}" type="presParOf" srcId="{3752B232-3BD8-497D-B2AA-876A390275FB}" destId="{F3BF32E8-A971-4135-984A-4C0F511E4AAD}" srcOrd="1" destOrd="0" presId="urn:microsoft.com/office/officeart/2005/8/layout/chevron2"/>
    <dgm:cxn modelId="{4286132D-40E8-4E9E-8D9A-FFFE20367403}" type="presParOf" srcId="{58C7FAB3-475E-4B79-A7E6-D1D9D77C6C68}" destId="{7128203D-FD37-4115-9FF3-B0451EFEBE65}" srcOrd="3" destOrd="0" presId="urn:microsoft.com/office/officeart/2005/8/layout/chevron2"/>
    <dgm:cxn modelId="{7782357D-C4A4-4CA5-A8C9-0E2395D8DA09}" type="presParOf" srcId="{58C7FAB3-475E-4B79-A7E6-D1D9D77C6C68}" destId="{A7342593-E06C-4D29-9035-F530E476ECDF}" srcOrd="4" destOrd="0" presId="urn:microsoft.com/office/officeart/2005/8/layout/chevron2"/>
    <dgm:cxn modelId="{270CDBB3-12A8-47B4-9AAB-A342E93AD412}" type="presParOf" srcId="{A7342593-E06C-4D29-9035-F530E476ECDF}" destId="{9E3FB36C-C1EF-455F-B26B-452C96B21480}" srcOrd="0" destOrd="0" presId="urn:microsoft.com/office/officeart/2005/8/layout/chevron2"/>
    <dgm:cxn modelId="{3604BF0E-6FE5-41B7-97C1-AD11E4BBF9A4}" type="presParOf" srcId="{A7342593-E06C-4D29-9035-F530E476ECDF}" destId="{0BC76356-6D08-47E7-9F95-CC62C7E21064}" srcOrd="1" destOrd="0" presId="urn:microsoft.com/office/officeart/2005/8/layout/chevron2"/>
    <dgm:cxn modelId="{E9D1559A-7384-4537-B518-863D118DC366}" type="presParOf" srcId="{58C7FAB3-475E-4B79-A7E6-D1D9D77C6C68}" destId="{4AC6BDE7-8FD3-4DFA-BB09-73D55B8E842E}" srcOrd="5" destOrd="0" presId="urn:microsoft.com/office/officeart/2005/8/layout/chevron2"/>
    <dgm:cxn modelId="{5EF028A5-211D-40B3-8130-F6882515F517}" type="presParOf" srcId="{58C7FAB3-475E-4B79-A7E6-D1D9D77C6C68}" destId="{C0FE1F07-506A-454A-A56E-8BCF300341E8}" srcOrd="6" destOrd="0" presId="urn:microsoft.com/office/officeart/2005/8/layout/chevron2"/>
    <dgm:cxn modelId="{93D7B465-8784-4A5E-8040-9573A89850CF}" type="presParOf" srcId="{C0FE1F07-506A-454A-A56E-8BCF300341E8}" destId="{23E3EC59-A1CF-42F0-8216-71244C4E8D66}" srcOrd="0" destOrd="0" presId="urn:microsoft.com/office/officeart/2005/8/layout/chevron2"/>
    <dgm:cxn modelId="{2CF0239C-FC67-4FD0-B6B3-5588B2B6B268}" type="presParOf" srcId="{C0FE1F07-506A-454A-A56E-8BCF300341E8}" destId="{0861F203-42F1-4133-A6AF-B67EEA4CECDE}" srcOrd="1" destOrd="0" presId="urn:microsoft.com/office/officeart/2005/8/layout/chevron2"/>
    <dgm:cxn modelId="{B32BB24D-E6A3-4F4B-908F-9EFA74185508}" type="presParOf" srcId="{58C7FAB3-475E-4B79-A7E6-D1D9D77C6C68}" destId="{73201DDF-AA14-498E-AFE5-444D8DE468C0}" srcOrd="7" destOrd="0" presId="urn:microsoft.com/office/officeart/2005/8/layout/chevron2"/>
    <dgm:cxn modelId="{EFC9EA6C-114D-431D-B056-ECE67ABF17ED}" type="presParOf" srcId="{58C7FAB3-475E-4B79-A7E6-D1D9D77C6C68}" destId="{F7446882-DC73-426E-8588-8713611DE795}" srcOrd="8" destOrd="0" presId="urn:microsoft.com/office/officeart/2005/8/layout/chevron2"/>
    <dgm:cxn modelId="{5F900721-D237-46C4-BFC0-9C79F4735FFE}" type="presParOf" srcId="{F7446882-DC73-426E-8588-8713611DE795}" destId="{AEADC637-D92D-4760-9BA8-ABB35F992705}" srcOrd="0" destOrd="0" presId="urn:microsoft.com/office/officeart/2005/8/layout/chevron2"/>
    <dgm:cxn modelId="{3EC61BBF-278D-46E7-B2E5-394EAF16EBBA}" type="presParOf" srcId="{F7446882-DC73-426E-8588-8713611DE795}" destId="{15C5C76A-FD23-4CA8-9FFB-537ECE158D2B}" srcOrd="1" destOrd="0" presId="urn:microsoft.com/office/officeart/2005/8/layout/chevron2"/>
    <dgm:cxn modelId="{520C72F7-A530-4E87-8EBA-7F2BD3A2822E}" type="presParOf" srcId="{58C7FAB3-475E-4B79-A7E6-D1D9D77C6C68}" destId="{75483384-768A-421C-BA8A-DF442DD0EB94}" srcOrd="9" destOrd="0" presId="urn:microsoft.com/office/officeart/2005/8/layout/chevron2"/>
    <dgm:cxn modelId="{C0BA8713-D3B5-4B30-BD44-58E4EBFBBED4}" type="presParOf" srcId="{58C7FAB3-475E-4B79-A7E6-D1D9D77C6C68}" destId="{F54ABFDF-A38B-48EE-8AC2-1955AE694EBD}" srcOrd="10" destOrd="0" presId="urn:microsoft.com/office/officeart/2005/8/layout/chevron2"/>
    <dgm:cxn modelId="{2F71C9D8-0F72-469F-BE8B-F78D6833CCCB}" type="presParOf" srcId="{F54ABFDF-A38B-48EE-8AC2-1955AE694EBD}" destId="{57FCE0B6-C914-4D7C-B401-77AF927D4438}" srcOrd="0" destOrd="0" presId="urn:microsoft.com/office/officeart/2005/8/layout/chevron2"/>
    <dgm:cxn modelId="{31B61DA8-74A8-4793-9080-029AD5BE746D}" type="presParOf" srcId="{F54ABFDF-A38B-48EE-8AC2-1955AE694EBD}" destId="{E90F9561-ED2D-4E38-8CD4-FE78FF29EA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47295" y="153415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</a:t>
          </a:r>
        </a:p>
      </dsp:txBody>
      <dsp:txXfrm rot="-5400000">
        <a:off x="1" y="349809"/>
        <a:ext cx="687377" cy="294590"/>
      </dsp:txXfrm>
    </dsp:sp>
    <dsp:sp modelId="{412664AB-E54B-4030-86C1-B41B8346D029}">
      <dsp:nvSpPr>
        <dsp:cNvPr id="0" name=""/>
        <dsp:cNvSpPr/>
      </dsp:nvSpPr>
      <dsp:spPr>
        <a:xfrm rot="5400000">
          <a:off x="4502038" y="-3808541"/>
          <a:ext cx="638614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Öğrenci tarafından staj yerinin bulunması.</a:t>
          </a:r>
        </a:p>
      </dsp:txBody>
      <dsp:txXfrm rot="-5400000">
        <a:off x="687377" y="37295"/>
        <a:ext cx="8236762" cy="576264"/>
      </dsp:txXfrm>
    </dsp:sp>
    <dsp:sp modelId="{0C09CBBE-6B58-4516-8908-75C433E50FB5}">
      <dsp:nvSpPr>
        <dsp:cNvPr id="0" name=""/>
        <dsp:cNvSpPr/>
      </dsp:nvSpPr>
      <dsp:spPr>
        <a:xfrm rot="5400000">
          <a:off x="-147295" y="1038307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2</a:t>
          </a:r>
        </a:p>
      </dsp:txBody>
      <dsp:txXfrm rot="-5400000">
        <a:off x="1" y="1234701"/>
        <a:ext cx="687377" cy="294590"/>
      </dsp:txXfrm>
    </dsp:sp>
    <dsp:sp modelId="{F3BF32E8-A971-4135-984A-4C0F511E4AAD}">
      <dsp:nvSpPr>
        <dsp:cNvPr id="0" name=""/>
        <dsp:cNvSpPr/>
      </dsp:nvSpPr>
      <dsp:spPr>
        <a:xfrm rot="5400000">
          <a:off x="4502206" y="-2923817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Staj başvuru formu (EK-4) işletme tarafından kaşelenmeli ve imzalanmalıdır. </a:t>
          </a:r>
        </a:p>
      </dsp:txBody>
      <dsp:txXfrm rot="-5400000">
        <a:off x="687377" y="922170"/>
        <a:ext cx="8236779" cy="575962"/>
      </dsp:txXfrm>
    </dsp:sp>
    <dsp:sp modelId="{9E3FB36C-C1EF-455F-B26B-452C96B21480}">
      <dsp:nvSpPr>
        <dsp:cNvPr id="0" name=""/>
        <dsp:cNvSpPr/>
      </dsp:nvSpPr>
      <dsp:spPr>
        <a:xfrm rot="5400000">
          <a:off x="-147295" y="1923199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3</a:t>
          </a:r>
        </a:p>
      </dsp:txBody>
      <dsp:txXfrm rot="-5400000">
        <a:off x="1" y="2119593"/>
        <a:ext cx="687377" cy="294590"/>
      </dsp:txXfrm>
    </dsp:sp>
    <dsp:sp modelId="{0BC76356-6D08-47E7-9F95-CC62C7E21064}">
      <dsp:nvSpPr>
        <dsp:cNvPr id="0" name=""/>
        <dsp:cNvSpPr/>
      </dsp:nvSpPr>
      <dsp:spPr>
        <a:xfrm rot="5400000">
          <a:off x="4502206" y="-2038925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kern="1200" dirty="0"/>
        </a:p>
      </dsp:txBody>
      <dsp:txXfrm rot="-5400000">
        <a:off x="687377" y="1807062"/>
        <a:ext cx="8236779" cy="575962"/>
      </dsp:txXfrm>
    </dsp:sp>
    <dsp:sp modelId="{23E3EC59-A1CF-42F0-8216-71244C4E8D66}">
      <dsp:nvSpPr>
        <dsp:cNvPr id="0" name=""/>
        <dsp:cNvSpPr/>
      </dsp:nvSpPr>
      <dsp:spPr>
        <a:xfrm rot="5400000">
          <a:off x="-147295" y="2808090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4</a:t>
          </a:r>
        </a:p>
      </dsp:txBody>
      <dsp:txXfrm rot="-5400000">
        <a:off x="1" y="3004484"/>
        <a:ext cx="687377" cy="294590"/>
      </dsp:txXfrm>
    </dsp:sp>
    <dsp:sp modelId="{0861F203-42F1-4133-A6AF-B67EEA4CECDE}">
      <dsp:nvSpPr>
        <dsp:cNvPr id="0" name=""/>
        <dsp:cNvSpPr/>
      </dsp:nvSpPr>
      <dsp:spPr>
        <a:xfrm rot="5400000">
          <a:off x="4502206" y="-1154033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Sigorta çizelgesi doldurulmalıdır.</a:t>
          </a:r>
        </a:p>
      </dsp:txBody>
      <dsp:txXfrm rot="-5400000">
        <a:off x="687377" y="2691954"/>
        <a:ext cx="8236779" cy="575962"/>
      </dsp:txXfrm>
    </dsp:sp>
    <dsp:sp modelId="{AEADC637-D92D-4760-9BA8-ABB35F992705}">
      <dsp:nvSpPr>
        <dsp:cNvPr id="0" name=""/>
        <dsp:cNvSpPr/>
      </dsp:nvSpPr>
      <dsp:spPr>
        <a:xfrm rot="5400000">
          <a:off x="-147295" y="3692982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5</a:t>
          </a:r>
        </a:p>
      </dsp:txBody>
      <dsp:txXfrm rot="-5400000">
        <a:off x="1" y="3889376"/>
        <a:ext cx="687377" cy="294590"/>
      </dsp:txXfrm>
    </dsp:sp>
    <dsp:sp modelId="{15C5C76A-FD23-4CA8-9FFB-537ECE158D2B}">
      <dsp:nvSpPr>
        <dsp:cNvPr id="0" name=""/>
        <dsp:cNvSpPr/>
      </dsp:nvSpPr>
      <dsp:spPr>
        <a:xfrm rot="5400000">
          <a:off x="4502206" y="-269142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kern="1200" dirty="0" err="1">
              <a:solidFill>
                <a:schemeClr val="tx1"/>
              </a:solidFill>
            </a:rPr>
            <a:t>Dekanlık’a</a:t>
          </a:r>
          <a:r>
            <a:rPr lang="tr-TR" sz="1600" b="1" kern="1200" dirty="0">
              <a:solidFill>
                <a:schemeClr val="tx1"/>
              </a:solidFill>
            </a:rPr>
            <a:t> mühürletilmelidir.</a:t>
          </a:r>
          <a:endParaRPr lang="tr-TR" sz="1600" kern="1200" dirty="0"/>
        </a:p>
      </dsp:txBody>
      <dsp:txXfrm rot="-5400000">
        <a:off x="687377" y="3576845"/>
        <a:ext cx="8236779" cy="575962"/>
      </dsp:txXfrm>
    </dsp:sp>
    <dsp:sp modelId="{57FCE0B6-C914-4D7C-B401-77AF927D4438}">
      <dsp:nvSpPr>
        <dsp:cNvPr id="0" name=""/>
        <dsp:cNvSpPr/>
      </dsp:nvSpPr>
      <dsp:spPr>
        <a:xfrm rot="5400000">
          <a:off x="-147295" y="4577874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6</a:t>
          </a:r>
        </a:p>
      </dsp:txBody>
      <dsp:txXfrm rot="-5400000">
        <a:off x="1" y="4774268"/>
        <a:ext cx="687377" cy="294590"/>
      </dsp:txXfrm>
    </dsp:sp>
    <dsp:sp modelId="{E90F9561-ED2D-4E38-8CD4-FE78FF29EACA}">
      <dsp:nvSpPr>
        <dsp:cNvPr id="0" name=""/>
        <dsp:cNvSpPr/>
      </dsp:nvSpPr>
      <dsp:spPr>
        <a:xfrm rot="5400000">
          <a:off x="4502206" y="615749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Pratik Sicil Fişi, Bölüm Başkanlığının üst yazısı ve staj sigorta </a:t>
          </a:r>
          <a:r>
            <a:rPr lang="tr-TR" sz="1600" kern="1200" dirty="0" err="1"/>
            <a:t>evrağı</a:t>
          </a:r>
          <a:r>
            <a:rPr lang="tr-TR" sz="1600" kern="1200" dirty="0"/>
            <a:t> stajın ilk günü firma staj sorumlusuna teslim edilmelidir.  </a:t>
          </a:r>
        </a:p>
      </dsp:txBody>
      <dsp:txXfrm rot="-5400000">
        <a:off x="687377" y="4461736"/>
        <a:ext cx="8236779" cy="575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73859" y="180257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7</a:t>
          </a:r>
        </a:p>
      </dsp:txBody>
      <dsp:txXfrm rot="-5400000">
        <a:off x="1" y="412071"/>
        <a:ext cx="811345" cy="347719"/>
      </dsp:txXfrm>
    </dsp:sp>
    <dsp:sp modelId="{412664AB-E54B-4030-86C1-B41B8346D029}">
      <dsp:nvSpPr>
        <dsp:cNvPr id="0" name=""/>
        <dsp:cNvSpPr/>
      </dsp:nvSpPr>
      <dsp:spPr>
        <a:xfrm rot="5400000">
          <a:off x="4506436" y="-3688692"/>
          <a:ext cx="753788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 defteri  İmalat stajı için </a:t>
          </a:r>
          <a:r>
            <a:rPr lang="tr-TR" sz="1600" b="1" kern="1200" dirty="0">
              <a:solidFill>
                <a:schemeClr val="tx1"/>
              </a:solidFill>
            </a:rPr>
            <a:t>EK-8</a:t>
          </a:r>
          <a:r>
            <a:rPr lang="tr-TR" sz="1600" kern="1200" dirty="0">
              <a:solidFill>
                <a:schemeClr val="tx1"/>
              </a:solidFill>
            </a:rPr>
            <a:t>, Yönetim stajı için </a:t>
          </a:r>
          <a:r>
            <a:rPr lang="tr-TR" sz="1600" b="1" kern="1200" dirty="0">
              <a:solidFill>
                <a:schemeClr val="tx1"/>
              </a:solidFill>
            </a:rPr>
            <a:t>EK-9</a:t>
          </a:r>
          <a:r>
            <a:rPr lang="tr-TR" sz="1600" kern="1200" dirty="0">
              <a:solidFill>
                <a:schemeClr val="tx1"/>
              </a:solidFill>
            </a:rPr>
            <a:t>, İşletme stajı için </a:t>
          </a:r>
          <a:r>
            <a:rPr lang="tr-TR" sz="1600" b="1" kern="1200" dirty="0">
              <a:solidFill>
                <a:schemeClr val="tx1"/>
              </a:solidFill>
            </a:rPr>
            <a:t>EK-10</a:t>
          </a:r>
          <a:r>
            <a:rPr lang="tr-TR" sz="1600" kern="12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kern="1200" dirty="0"/>
        </a:p>
      </dsp:txBody>
      <dsp:txXfrm rot="-5400000">
        <a:off x="811346" y="43195"/>
        <a:ext cx="8107172" cy="680194"/>
      </dsp:txXfrm>
    </dsp:sp>
    <dsp:sp modelId="{0C09CBBE-6B58-4516-8908-75C433E50FB5}">
      <dsp:nvSpPr>
        <dsp:cNvPr id="0" name=""/>
        <dsp:cNvSpPr/>
      </dsp:nvSpPr>
      <dsp:spPr>
        <a:xfrm rot="5400000">
          <a:off x="-173859" y="1293618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8</a:t>
          </a:r>
        </a:p>
      </dsp:txBody>
      <dsp:txXfrm rot="-5400000">
        <a:off x="1" y="1525432"/>
        <a:ext cx="811345" cy="347719"/>
      </dsp:txXfrm>
    </dsp:sp>
    <dsp:sp modelId="{F3BF32E8-A971-4135-984A-4C0F511E4AAD}">
      <dsp:nvSpPr>
        <dsp:cNvPr id="0" name=""/>
        <dsp:cNvSpPr/>
      </dsp:nvSpPr>
      <dsp:spPr>
        <a:xfrm rot="5400000">
          <a:off x="4437755" y="-2575530"/>
          <a:ext cx="891150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0" kern="120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kern="1200" dirty="0">
              <a:solidFill>
                <a:schemeClr val="tx1"/>
              </a:solidFill>
            </a:rPr>
            <a:t>EK-7</a:t>
          </a:r>
          <a:r>
            <a:rPr lang="tr-TR" sz="1600" b="0" kern="120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kern="1200" dirty="0"/>
            <a:t>Ek 6</a:t>
          </a:r>
          <a:r>
            <a:rPr lang="tr-TR" sz="1600" b="0" kern="1200" dirty="0"/>
            <a:t>’daki staj Defteri İç Kapak Sayfası ve </a:t>
          </a:r>
          <a:r>
            <a:rPr lang="tr-TR" sz="1600" b="1" kern="1200" dirty="0"/>
            <a:t>Ek 4</a:t>
          </a:r>
          <a:r>
            <a:rPr lang="tr-TR" sz="1600" b="0" kern="1200" dirty="0"/>
            <a:t>’teki Staj başvuru formu deftere eklenir. </a:t>
          </a:r>
        </a:p>
      </dsp:txBody>
      <dsp:txXfrm rot="-5400000">
        <a:off x="811346" y="1094381"/>
        <a:ext cx="8100467" cy="804146"/>
      </dsp:txXfrm>
    </dsp:sp>
    <dsp:sp modelId="{9E3FB36C-C1EF-455F-B26B-452C96B21480}">
      <dsp:nvSpPr>
        <dsp:cNvPr id="0" name=""/>
        <dsp:cNvSpPr/>
      </dsp:nvSpPr>
      <dsp:spPr>
        <a:xfrm rot="5400000">
          <a:off x="-173859" y="2355231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9</a:t>
          </a:r>
        </a:p>
      </dsp:txBody>
      <dsp:txXfrm rot="-5400000">
        <a:off x="1" y="2587045"/>
        <a:ext cx="811345" cy="347719"/>
      </dsp:txXfrm>
    </dsp:sp>
    <dsp:sp modelId="{0BC76356-6D08-47E7-9F95-CC62C7E21064}">
      <dsp:nvSpPr>
        <dsp:cNvPr id="0" name=""/>
        <dsp:cNvSpPr/>
      </dsp:nvSpPr>
      <dsp:spPr>
        <a:xfrm rot="5400000">
          <a:off x="4506634" y="-1531048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kern="1200" dirty="0" err="1">
              <a:solidFill>
                <a:schemeClr val="tx1"/>
              </a:solidFill>
            </a:rPr>
            <a:t>ciltlettirilmelidir</a:t>
          </a:r>
          <a:r>
            <a:rPr lang="tr-TR" sz="1600" kern="1200" dirty="0">
              <a:solidFill>
                <a:schemeClr val="tx1"/>
              </a:solidFill>
            </a:rPr>
            <a:t>.</a:t>
          </a:r>
          <a:endParaRPr lang="tr-TR" sz="1600" kern="1200" dirty="0"/>
        </a:p>
      </dsp:txBody>
      <dsp:txXfrm rot="-5400000">
        <a:off x="811346" y="2201018"/>
        <a:ext cx="8107191" cy="679836"/>
      </dsp:txXfrm>
    </dsp:sp>
    <dsp:sp modelId="{23E3EC59-A1CF-42F0-8216-71244C4E8D66}">
      <dsp:nvSpPr>
        <dsp:cNvPr id="0" name=""/>
        <dsp:cNvSpPr/>
      </dsp:nvSpPr>
      <dsp:spPr>
        <a:xfrm rot="5400000">
          <a:off x="-173859" y="3382582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10</a:t>
          </a:r>
        </a:p>
      </dsp:txBody>
      <dsp:txXfrm rot="-5400000">
        <a:off x="1" y="3614396"/>
        <a:ext cx="811345" cy="347719"/>
      </dsp:txXfrm>
    </dsp:sp>
    <dsp:sp modelId="{0861F203-42F1-4133-A6AF-B67EEA4CECDE}">
      <dsp:nvSpPr>
        <dsp:cNvPr id="0" name=""/>
        <dsp:cNvSpPr/>
      </dsp:nvSpPr>
      <dsp:spPr>
        <a:xfrm rot="5400000">
          <a:off x="4506634" y="-486566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>
              <a:solidFill>
                <a:schemeClr val="tx1"/>
              </a:solidFill>
            </a:rPr>
            <a:t>Staj bittikten sonra </a:t>
          </a:r>
          <a:r>
            <a:rPr lang="tr-TR" sz="1400" b="1" kern="1200">
              <a:solidFill>
                <a:schemeClr val="tx1"/>
              </a:solidFill>
            </a:rPr>
            <a:t>Pratik Sicil Fişi </a:t>
          </a:r>
          <a:r>
            <a:rPr lang="tr-TR" sz="1400" kern="12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kern="1200" dirty="0">
            <a:solidFill>
              <a:schemeClr val="tx1"/>
            </a:solidFill>
          </a:endParaRPr>
        </a:p>
      </dsp:txBody>
      <dsp:txXfrm rot="-5400000">
        <a:off x="811346" y="3245500"/>
        <a:ext cx="8107191" cy="679836"/>
      </dsp:txXfrm>
    </dsp:sp>
    <dsp:sp modelId="{AEADC637-D92D-4760-9BA8-ABB35F992705}">
      <dsp:nvSpPr>
        <dsp:cNvPr id="0" name=""/>
        <dsp:cNvSpPr/>
      </dsp:nvSpPr>
      <dsp:spPr>
        <a:xfrm rot="5400000">
          <a:off x="-173859" y="4427063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11</a:t>
          </a:r>
        </a:p>
      </dsp:txBody>
      <dsp:txXfrm rot="-5400000">
        <a:off x="1" y="4658877"/>
        <a:ext cx="811345" cy="347719"/>
      </dsp:txXfrm>
    </dsp:sp>
    <dsp:sp modelId="{15C5C76A-FD23-4CA8-9FFB-537ECE158D2B}">
      <dsp:nvSpPr>
        <dsp:cNvPr id="0" name=""/>
        <dsp:cNvSpPr/>
      </dsp:nvSpPr>
      <dsp:spPr>
        <a:xfrm rot="5400000">
          <a:off x="4506634" y="557915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solidFill>
                <a:schemeClr val="tx1"/>
              </a:solidFill>
            </a:rPr>
            <a:t>Pratik sicil fişi (kapalı zarf içinde olmalı) ve staj defteri </a:t>
          </a:r>
          <a:r>
            <a:rPr lang="tr-TR" sz="1400" b="1" kern="1200" dirty="0">
              <a:solidFill>
                <a:schemeClr val="tx1"/>
              </a:solidFill>
            </a:rPr>
            <a:t>en geç eğitim ve öğretimin başladığı tarihi takip eden bir aylık sürenin son iş günü saat 17:00’ye</a:t>
          </a:r>
          <a:r>
            <a:rPr lang="tr-TR" sz="1400" kern="1200" dirty="0">
              <a:solidFill>
                <a:schemeClr val="tx1"/>
              </a:solidFill>
            </a:rPr>
            <a:t> kadar teslim edilmelidir.</a:t>
          </a:r>
        </a:p>
      </dsp:txBody>
      <dsp:txXfrm rot="-5400000">
        <a:off x="811346" y="4289981"/>
        <a:ext cx="8107191" cy="679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47295" y="153415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1</a:t>
          </a:r>
        </a:p>
      </dsp:txBody>
      <dsp:txXfrm rot="-5400000">
        <a:off x="1" y="349809"/>
        <a:ext cx="687377" cy="294590"/>
      </dsp:txXfrm>
    </dsp:sp>
    <dsp:sp modelId="{412664AB-E54B-4030-86C1-B41B8346D029}">
      <dsp:nvSpPr>
        <dsp:cNvPr id="0" name=""/>
        <dsp:cNvSpPr/>
      </dsp:nvSpPr>
      <dsp:spPr>
        <a:xfrm rot="5400000">
          <a:off x="4502038" y="-3808541"/>
          <a:ext cx="638614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b="0" u="none" kern="1200" dirty="0">
              <a:latin typeface="+mn-lt"/>
              <a:cs typeface="Times New Roman" panose="02020603050405020304" pitchFamily="18" charset="0"/>
            </a:rPr>
            <a:t>Malzeme Akışı</a:t>
          </a:r>
        </a:p>
      </dsp:txBody>
      <dsp:txXfrm rot="-5400000">
        <a:off x="687377" y="37295"/>
        <a:ext cx="8236762" cy="576264"/>
      </dsp:txXfrm>
    </dsp:sp>
    <dsp:sp modelId="{0C09CBBE-6B58-4516-8908-75C433E50FB5}">
      <dsp:nvSpPr>
        <dsp:cNvPr id="0" name=""/>
        <dsp:cNvSpPr/>
      </dsp:nvSpPr>
      <dsp:spPr>
        <a:xfrm rot="5400000">
          <a:off x="-147295" y="1038307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2</a:t>
          </a:r>
        </a:p>
      </dsp:txBody>
      <dsp:txXfrm rot="-5400000">
        <a:off x="1" y="1234701"/>
        <a:ext cx="687377" cy="294590"/>
      </dsp:txXfrm>
    </dsp:sp>
    <dsp:sp modelId="{F3BF32E8-A971-4135-984A-4C0F511E4AAD}">
      <dsp:nvSpPr>
        <dsp:cNvPr id="0" name=""/>
        <dsp:cNvSpPr/>
      </dsp:nvSpPr>
      <dsp:spPr>
        <a:xfrm rot="5400000">
          <a:off x="4502206" y="-2923817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u="none" kern="1200">
              <a:latin typeface="+mn-lt"/>
              <a:cs typeface="Times New Roman" panose="02020603050405020304" pitchFamily="18" charset="0"/>
            </a:rPr>
            <a:t>Problemin Tanımlanması</a:t>
          </a:r>
          <a:endParaRPr lang="tr-TR" sz="1800" b="0" u="none" kern="1200">
            <a:latin typeface="+mn-lt"/>
            <a:cs typeface="Times New Roman" panose="02020603050405020304" pitchFamily="18" charset="0"/>
          </a:endParaRPr>
        </a:p>
      </dsp:txBody>
      <dsp:txXfrm rot="-5400000">
        <a:off x="687377" y="922170"/>
        <a:ext cx="8236779" cy="575962"/>
      </dsp:txXfrm>
    </dsp:sp>
    <dsp:sp modelId="{9E3FB36C-C1EF-455F-B26B-452C96B21480}">
      <dsp:nvSpPr>
        <dsp:cNvPr id="0" name=""/>
        <dsp:cNvSpPr/>
      </dsp:nvSpPr>
      <dsp:spPr>
        <a:xfrm rot="5400000">
          <a:off x="-147295" y="1923199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3</a:t>
          </a:r>
        </a:p>
      </dsp:txBody>
      <dsp:txXfrm rot="-5400000">
        <a:off x="1" y="2119593"/>
        <a:ext cx="687377" cy="294590"/>
      </dsp:txXfrm>
    </dsp:sp>
    <dsp:sp modelId="{0BC76356-6D08-47E7-9F95-CC62C7E21064}">
      <dsp:nvSpPr>
        <dsp:cNvPr id="0" name=""/>
        <dsp:cNvSpPr/>
      </dsp:nvSpPr>
      <dsp:spPr>
        <a:xfrm rot="5400000">
          <a:off x="4502206" y="-2038925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b="0" u="none" kern="1200">
              <a:latin typeface="+mn-lt"/>
              <a:cs typeface="Times New Roman" panose="02020603050405020304" pitchFamily="18" charset="0"/>
            </a:rPr>
            <a:t>Literatür Taraması</a:t>
          </a:r>
        </a:p>
      </dsp:txBody>
      <dsp:txXfrm rot="-5400000">
        <a:off x="687377" y="1807062"/>
        <a:ext cx="8236779" cy="575962"/>
      </dsp:txXfrm>
    </dsp:sp>
    <dsp:sp modelId="{23E3EC59-A1CF-42F0-8216-71244C4E8D66}">
      <dsp:nvSpPr>
        <dsp:cNvPr id="0" name=""/>
        <dsp:cNvSpPr/>
      </dsp:nvSpPr>
      <dsp:spPr>
        <a:xfrm rot="5400000">
          <a:off x="-147295" y="2808090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4</a:t>
          </a:r>
        </a:p>
      </dsp:txBody>
      <dsp:txXfrm rot="-5400000">
        <a:off x="1" y="3004484"/>
        <a:ext cx="687377" cy="294590"/>
      </dsp:txXfrm>
    </dsp:sp>
    <dsp:sp modelId="{0861F203-42F1-4133-A6AF-B67EEA4CECDE}">
      <dsp:nvSpPr>
        <dsp:cNvPr id="0" name=""/>
        <dsp:cNvSpPr/>
      </dsp:nvSpPr>
      <dsp:spPr>
        <a:xfrm rot="5400000">
          <a:off x="4502206" y="-1154033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b="0" u="none" kern="1200">
              <a:latin typeface="+mn-lt"/>
              <a:cs typeface="Times New Roman" panose="02020603050405020304" pitchFamily="18" charset="0"/>
            </a:rPr>
            <a:t>Verilerin toplanması ve veri kaynakları</a:t>
          </a:r>
        </a:p>
      </dsp:txBody>
      <dsp:txXfrm rot="-5400000">
        <a:off x="687377" y="2691954"/>
        <a:ext cx="8236779" cy="575962"/>
      </dsp:txXfrm>
    </dsp:sp>
    <dsp:sp modelId="{AEADC637-D92D-4760-9BA8-ABB35F992705}">
      <dsp:nvSpPr>
        <dsp:cNvPr id="0" name=""/>
        <dsp:cNvSpPr/>
      </dsp:nvSpPr>
      <dsp:spPr>
        <a:xfrm rot="5400000">
          <a:off x="-147295" y="3692982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5</a:t>
          </a:r>
        </a:p>
      </dsp:txBody>
      <dsp:txXfrm rot="-5400000">
        <a:off x="1" y="3889376"/>
        <a:ext cx="687377" cy="294590"/>
      </dsp:txXfrm>
    </dsp:sp>
    <dsp:sp modelId="{15C5C76A-FD23-4CA8-9FFB-537ECE158D2B}">
      <dsp:nvSpPr>
        <dsp:cNvPr id="0" name=""/>
        <dsp:cNvSpPr/>
      </dsp:nvSpPr>
      <dsp:spPr>
        <a:xfrm rot="5400000">
          <a:off x="4502206" y="-269142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b="0" u="none" kern="1200">
              <a:latin typeface="+mn-lt"/>
              <a:cs typeface="Times New Roman" panose="02020603050405020304" pitchFamily="18" charset="0"/>
            </a:rPr>
            <a:t>Çözüm Yönteminin Belirlenmesi</a:t>
          </a:r>
        </a:p>
      </dsp:txBody>
      <dsp:txXfrm rot="-5400000">
        <a:off x="687377" y="3576845"/>
        <a:ext cx="8236779" cy="575962"/>
      </dsp:txXfrm>
    </dsp:sp>
    <dsp:sp modelId="{57FCE0B6-C914-4D7C-B401-77AF927D4438}">
      <dsp:nvSpPr>
        <dsp:cNvPr id="0" name=""/>
        <dsp:cNvSpPr/>
      </dsp:nvSpPr>
      <dsp:spPr>
        <a:xfrm rot="5400000">
          <a:off x="-147295" y="4577874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u="none" kern="1200" dirty="0">
              <a:latin typeface="+mn-lt"/>
              <a:cs typeface="Times New Roman" panose="02020603050405020304" pitchFamily="18" charset="0"/>
            </a:rPr>
            <a:t>6</a:t>
          </a:r>
        </a:p>
      </dsp:txBody>
      <dsp:txXfrm rot="-5400000">
        <a:off x="1" y="4774268"/>
        <a:ext cx="687377" cy="294590"/>
      </dsp:txXfrm>
    </dsp:sp>
    <dsp:sp modelId="{E90F9561-ED2D-4E38-8CD4-FE78FF29EACA}">
      <dsp:nvSpPr>
        <dsp:cNvPr id="0" name=""/>
        <dsp:cNvSpPr/>
      </dsp:nvSpPr>
      <dsp:spPr>
        <a:xfrm rot="5400000">
          <a:off x="4502206" y="615749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000" b="0" u="none" kern="1200" dirty="0">
            <a:latin typeface="+mn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u="none" kern="1200">
              <a:latin typeface="+mn-lt"/>
              <a:cs typeface="Times New Roman" panose="02020603050405020304" pitchFamily="18" charset="0"/>
            </a:rPr>
            <a:t>Sonuç ve Değerlendirme</a:t>
          </a:r>
          <a:endParaRPr lang="tr-TR" sz="1800" b="0" u="none" kern="1200">
            <a:latin typeface="+mn-lt"/>
            <a:cs typeface="Times New Roman" panose="02020603050405020304" pitchFamily="18" charset="0"/>
          </a:endParaRPr>
        </a:p>
      </dsp:txBody>
      <dsp:txXfrm rot="-5400000">
        <a:off x="687377" y="4461736"/>
        <a:ext cx="8236779" cy="575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s2eM9v2sWBHsl-e5Nb5v47ooRzgpZ0QiwUNYqJI4RiI/ed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1758" y="565484"/>
            <a:ext cx="9709484" cy="253256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0070C0"/>
                </a:solidFill>
              </a:rPr>
              <a:t>KONYA TEKNİK ÜNİVERSİTESİ 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MÜHENDİSLİK VE DOĞA BİLİMLERİ FAKÜLTESİ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ENDÜSTRİ MÜHENDİSLİĞİ BÖLÜMÜ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 STAJ BİLGİLENDİRMESİ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77642" y="3549316"/>
            <a:ext cx="9618118" cy="1965214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STAJ KOMİSYONU</a:t>
            </a:r>
          </a:p>
          <a:p>
            <a:r>
              <a:rPr lang="tr-TR" dirty="0"/>
              <a:t>Staj Komisyonu Başkanı			: </a:t>
            </a:r>
            <a:r>
              <a:rPr lang="tr-TR" b="1" dirty="0"/>
              <a:t>Doç. Dr. Ahmet SARUCAN</a:t>
            </a:r>
          </a:p>
          <a:p>
            <a:r>
              <a:rPr lang="tr-TR" dirty="0"/>
              <a:t>Staj Komisyonu Üyesi (İmalat)		: </a:t>
            </a:r>
            <a:r>
              <a:rPr lang="tr-TR" b="1" dirty="0"/>
              <a:t>Arş. Gör. Aslıhan Fatma KULA</a:t>
            </a:r>
          </a:p>
          <a:p>
            <a:r>
              <a:rPr lang="tr-TR" dirty="0"/>
              <a:t>Staj Komisyonu Üyesi (Yönetim)	: </a:t>
            </a:r>
            <a:r>
              <a:rPr lang="tr-TR" b="1" dirty="0"/>
              <a:t>Arş. Gör. Hakan ERDEŞ</a:t>
            </a:r>
          </a:p>
          <a:p>
            <a:r>
              <a:rPr lang="tr-TR" dirty="0"/>
              <a:t>Staj Komisyonu Üyesi (İşletme)	: </a:t>
            </a:r>
            <a:r>
              <a:rPr lang="tr-TR" b="1" dirty="0"/>
              <a:t>Arş. Gör. Yüksel DEĞİRMENCİOĞLU DEMİRALAY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714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282536895"/>
              </p:ext>
            </p:extLst>
          </p:nvPr>
        </p:nvGraphicFramePr>
        <p:xfrm>
          <a:off x="2704685" y="128089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73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36800" y="1427480"/>
            <a:ext cx="9167812" cy="50546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/>
              <a:t>1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sitemizin Staj Evrakları sayfasında bulunan Staj Yönergesinde </a:t>
            </a:r>
            <a:r>
              <a:rPr lang="tr-TR" b="1" dirty="0">
                <a:solidFill>
                  <a:schemeClr val="tx1"/>
                </a:solidFill>
              </a:rPr>
              <a:t>(EK-2) </a:t>
            </a:r>
            <a:r>
              <a:rPr lang="tr-TR" dirty="0">
                <a:solidFill>
                  <a:schemeClr val="tx1"/>
                </a:solidFill>
              </a:rPr>
              <a:t>belirtilen hususlar ve tavsiye edilen sanayi kolları </a:t>
            </a:r>
            <a:r>
              <a:rPr lang="tr-TR" b="1" dirty="0">
                <a:solidFill>
                  <a:schemeClr val="tx1"/>
                </a:solidFill>
              </a:rPr>
              <a:t>(EK-3) </a:t>
            </a:r>
            <a:r>
              <a:rPr lang="tr-TR" dirty="0">
                <a:solidFill>
                  <a:schemeClr val="tx1"/>
                </a:solidFill>
              </a:rPr>
              <a:t>dikkate alınarak staj yeri öğrenci tarafından bulunacaktır.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2) </a:t>
            </a:r>
            <a:r>
              <a:rPr lang="tr-TR" dirty="0">
                <a:solidFill>
                  <a:schemeClr val="tx1"/>
                </a:solidFill>
              </a:rPr>
              <a:t>Staj yapılacak işletme ile ilgili bilgileri gösteren </a:t>
            </a:r>
            <a:r>
              <a:rPr lang="tr-TR" b="1" dirty="0">
                <a:solidFill>
                  <a:schemeClr val="tx1"/>
                </a:solidFill>
              </a:rPr>
              <a:t>Staj Başvuru Formu (EK-4) </a:t>
            </a:r>
            <a:r>
              <a:rPr lang="tr-TR" dirty="0">
                <a:solidFill>
                  <a:schemeClr val="tx1"/>
                </a:solidFill>
              </a:rPr>
              <a:t>doldurulup öncelikle staj yapılacak işletme tarafından kaşelenmeli ve imzalanmalıdır.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3) </a:t>
            </a:r>
            <a:r>
              <a:rPr lang="tr-TR" dirty="0">
                <a:solidFill>
                  <a:schemeClr val="tx1"/>
                </a:solidFill>
              </a:rPr>
              <a:t>Staj Başvuru Formu, staj yapılacak işletmeye onaylatıldıktan sonra ilgili staj komisyonu üyesinden staj için uygun olup olmadığına dair onay alınması gerekir.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Aslıhan Fatma </a:t>
            </a:r>
            <a:r>
              <a:rPr lang="tr-TR" b="1" dirty="0" err="1">
                <a:solidFill>
                  <a:schemeClr val="tx1"/>
                </a:solidFill>
              </a:rPr>
              <a:t>KULA’ya</a:t>
            </a:r>
            <a:r>
              <a:rPr lang="tr-TR" b="1" dirty="0">
                <a:solidFill>
                  <a:schemeClr val="tx1"/>
                </a:solidFill>
              </a:rPr>
              <a:t> (</a:t>
            </a:r>
            <a:r>
              <a:rPr lang="tr-TR" b="1" dirty="0" err="1">
                <a:solidFill>
                  <a:schemeClr val="tx1"/>
                </a:solidFill>
              </a:rPr>
              <a:t>afkula@ktun.edu.tr</a:t>
            </a:r>
            <a:r>
              <a:rPr lang="tr-TR" b="1" dirty="0">
                <a:solidFill>
                  <a:schemeClr val="tx1"/>
                </a:solidFill>
              </a:rPr>
              <a:t>)</a:t>
            </a:r>
            <a:r>
              <a:rPr lang="tr-TR" dirty="0">
                <a:solidFill>
                  <a:schemeClr val="tx1"/>
                </a:solidFill>
              </a:rPr>
              <a:t>, Yönetim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Hakan </a:t>
            </a:r>
            <a:r>
              <a:rPr lang="tr-TR" b="1" dirty="0" err="1">
                <a:solidFill>
                  <a:schemeClr val="tx1"/>
                </a:solidFill>
              </a:rPr>
              <a:t>ERDEŞ’e</a:t>
            </a:r>
            <a:r>
              <a:rPr lang="tr-TR" b="1" dirty="0">
                <a:solidFill>
                  <a:schemeClr val="tx1"/>
                </a:solidFill>
              </a:rPr>
              <a:t> (</a:t>
            </a:r>
            <a:r>
              <a:rPr lang="tr-TR" b="1" dirty="0" err="1">
                <a:solidFill>
                  <a:schemeClr val="tx1"/>
                </a:solidFill>
              </a:rPr>
              <a:t>herdes@ktun.edu.tr</a:t>
            </a:r>
            <a:r>
              <a:rPr lang="tr-TR" b="1" dirty="0">
                <a:solidFill>
                  <a:schemeClr val="tx1"/>
                </a:solidFill>
              </a:rPr>
              <a:t>), </a:t>
            </a:r>
            <a:r>
              <a:rPr lang="tr-TR" dirty="0">
                <a:solidFill>
                  <a:schemeClr val="tx1"/>
                </a:solidFill>
              </a:rPr>
              <a:t>İşletme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Yüksel DEĞİRMENCİOĞLU </a:t>
            </a:r>
            <a:r>
              <a:rPr lang="tr-TR" b="1" dirty="0" err="1">
                <a:solidFill>
                  <a:schemeClr val="tx1"/>
                </a:solidFill>
              </a:rPr>
              <a:t>DEMİRALAY’a</a:t>
            </a:r>
            <a:r>
              <a:rPr lang="tr-TR" b="1" dirty="0">
                <a:solidFill>
                  <a:schemeClr val="tx1"/>
                </a:solidFill>
              </a:rPr>
              <a:t> (</a:t>
            </a:r>
            <a:r>
              <a:rPr lang="tr-TR" b="1" dirty="0" err="1">
                <a:solidFill>
                  <a:schemeClr val="tx1"/>
                </a:solidFill>
              </a:rPr>
              <a:t>ydegirmencioglu@ktun.edu.tr</a:t>
            </a:r>
            <a:r>
              <a:rPr lang="tr-TR" b="1" dirty="0">
                <a:solidFill>
                  <a:schemeClr val="tx1"/>
                </a:solidFill>
              </a:rPr>
              <a:t>)</a:t>
            </a:r>
            <a:r>
              <a:rPr lang="tr-TR" dirty="0">
                <a:solidFill>
                  <a:schemeClr val="tx1"/>
                </a:solidFill>
              </a:rPr>
              <a:t> staj başvuru formlarını onaylatmalıdırlar.</a:t>
            </a:r>
          </a:p>
        </p:txBody>
      </p:sp>
    </p:spTree>
    <p:extLst>
      <p:ext uri="{BB962C8B-B14F-4D97-AF65-F5344CB8AC3E}">
        <p14:creationId xmlns:p14="http://schemas.microsoft.com/office/powerpoint/2010/main" val="64144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0342" y="1451429"/>
            <a:ext cx="9231087" cy="489131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NOT: Staj yapılacak işyerinin talep etmesi durumunda, </a:t>
            </a:r>
            <a:r>
              <a:rPr lang="tr-TR" b="1" dirty="0">
                <a:solidFill>
                  <a:schemeClr val="tx1"/>
                </a:solidFill>
              </a:rPr>
              <a:t>İş Yeri Staj Sözleşmesi (EK-5)</a:t>
            </a:r>
            <a:r>
              <a:rPr lang="tr-TR" dirty="0">
                <a:solidFill>
                  <a:schemeClr val="tx1"/>
                </a:solidFill>
              </a:rPr>
              <a:t> de doldurulacaktır, </a:t>
            </a:r>
            <a:r>
              <a:rPr lang="tr-TR" u="sng" dirty="0">
                <a:solidFill>
                  <a:schemeClr val="tx1"/>
                </a:solidFill>
              </a:rPr>
              <a:t>İŞLETME TALEP ETMİYORSA DOLDURULMAYACAKTIR.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4) </a:t>
            </a:r>
            <a:r>
              <a:rPr lang="tr-TR" dirty="0">
                <a:solidFill>
                  <a:schemeClr val="tx1"/>
                </a:solidFill>
              </a:rPr>
              <a:t>İlgili komisyon üyesi tarafından staj onayınız verildikten sonra sigorta işlemlerinizin yapılabilmesi için “Sigorta Çizelgesi” isimli aşağıda linkteki formu doldurmanız gerekmektedir.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tr-TR" sz="1600" dirty="0" err="1">
                <a:solidFill>
                  <a:schemeClr val="tx1"/>
                </a:solidFill>
                <a:hlinkClick r:id="rId2"/>
              </a:rPr>
              <a:t>docs.google.com</a:t>
            </a:r>
            <a:r>
              <a:rPr lang="tr-TR" sz="1600" dirty="0">
                <a:solidFill>
                  <a:schemeClr val="tx1"/>
                </a:solidFill>
                <a:hlinkClick r:id="rId2"/>
              </a:rPr>
              <a:t>/</a:t>
            </a:r>
            <a:r>
              <a:rPr lang="tr-TR" sz="1600" dirty="0" err="1">
                <a:solidFill>
                  <a:schemeClr val="tx1"/>
                </a:solidFill>
                <a:hlinkClick r:id="rId2"/>
              </a:rPr>
              <a:t>forms</a:t>
            </a:r>
            <a:r>
              <a:rPr lang="tr-TR" sz="1600" dirty="0">
                <a:solidFill>
                  <a:schemeClr val="tx1"/>
                </a:solidFill>
                <a:hlinkClick r:id="rId2"/>
              </a:rPr>
              <a:t>/d/1s2eM9v2sWBHsl-e5Nb5v47ooRzgpZ0QiwUNYqJI4RiI/</a:t>
            </a:r>
            <a:r>
              <a:rPr lang="tr-TR" sz="1600" dirty="0" err="1">
                <a:solidFill>
                  <a:schemeClr val="tx1"/>
                </a:solidFill>
                <a:hlinkClick r:id="rId2"/>
              </a:rPr>
              <a:t>edit</a:t>
            </a:r>
            <a:endParaRPr lang="tr-TR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sz="1600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NOT: Sigorta Çizelgesi </a:t>
            </a:r>
            <a:r>
              <a:rPr lang="tr-TR" b="1" dirty="0">
                <a:solidFill>
                  <a:schemeClr val="tx1"/>
                </a:solidFill>
              </a:rPr>
              <a:t>BÜYÜK</a:t>
            </a:r>
            <a:r>
              <a:rPr lang="tr-TR" dirty="0">
                <a:solidFill>
                  <a:schemeClr val="tx1"/>
                </a:solidFill>
              </a:rPr>
              <a:t> harflerle doldurulmalıdır.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Bu çizelgeye bir defa giriş yapma hakkınız bulunmaktadır. Hatalı giriş yapanların Arş. Gör. Aslıhan Fatma KULA’ ya müracaat etmeleri gerekmektedir.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chemeClr val="tx1"/>
                </a:solidFill>
              </a:rPr>
              <a:t>Bu işlemle birlikte staj başvurunuz tamamlanmıştır.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133948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67A852-8CF1-4D6F-823F-FA6433AC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KODLARDAN HANGİSİNİ GİRMELİYİM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29B0E2-F518-47C0-A969-A4C159FDC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0" y="1508177"/>
            <a:ext cx="9880850" cy="467360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Sigorta çizelgesinde Sigortalılık Durumuna 22 veya 43 kodları girilmektedir.</a:t>
            </a:r>
          </a:p>
          <a:p>
            <a:pPr marL="0" indent="0">
              <a:buNone/>
            </a:pPr>
            <a:endParaRPr lang="tr-TR" sz="2800" b="1" dirty="0">
              <a:solidFill>
                <a:schemeClr val="tx1"/>
              </a:solidFill>
            </a:endParaRPr>
          </a:p>
          <a:p>
            <a:r>
              <a:rPr lang="tr-TR" sz="3200" b="1" dirty="0">
                <a:solidFill>
                  <a:srgbClr val="FF0000"/>
                </a:solidFill>
              </a:rPr>
              <a:t> 22 mi  ?</a:t>
            </a:r>
          </a:p>
          <a:p>
            <a:r>
              <a:rPr lang="tr-TR" sz="3200" b="1" dirty="0">
                <a:solidFill>
                  <a:srgbClr val="FF0000"/>
                </a:solidFill>
              </a:rPr>
              <a:t> 43 mü ?</a:t>
            </a:r>
          </a:p>
          <a:p>
            <a:pPr marL="0" indent="0">
              <a:buNone/>
            </a:pPr>
            <a:endParaRPr lang="tr-TR" sz="1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22</a:t>
            </a:r>
            <a:r>
              <a:rPr lang="tr-TR" dirty="0">
                <a:solidFill>
                  <a:schemeClr val="tx1"/>
                </a:solidFill>
              </a:rPr>
              <a:t> -- 26 yaşından gün almamış öğrenciler (bakmakla yükümlü olunan) ya da sigortalı bir işte çalışan öğrenciler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43</a:t>
            </a:r>
            <a:r>
              <a:rPr lang="tr-TR" dirty="0">
                <a:solidFill>
                  <a:schemeClr val="tx1"/>
                </a:solidFill>
              </a:rPr>
              <a:t> -- 26 yaşından gün almış öğrenciler (bakmakla yükümlü olunmayan) </a:t>
            </a:r>
          </a:p>
        </p:txBody>
      </p:sp>
    </p:spTree>
    <p:extLst>
      <p:ext uri="{BB962C8B-B14F-4D97-AF65-F5344CB8AC3E}">
        <p14:creationId xmlns:p14="http://schemas.microsoft.com/office/powerpoint/2010/main" val="226763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6456" y="1306286"/>
            <a:ext cx="9119915" cy="3777622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2: </a:t>
            </a:r>
            <a:r>
              <a:rPr lang="tr-TR" dirty="0">
                <a:solidFill>
                  <a:schemeClr val="tx1"/>
                </a:solidFill>
              </a:rPr>
              <a:t>Sigorta belgeniz en erken staja başlamadan bir hafta önce çıkarılmaktadır. Hazırlanan staj sigorta </a:t>
            </a:r>
            <a:r>
              <a:rPr lang="tr-TR" dirty="0" err="1">
                <a:solidFill>
                  <a:schemeClr val="tx1"/>
                </a:solidFill>
              </a:rPr>
              <a:t>evrağınızı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e-devlet sistemi</a:t>
            </a:r>
            <a:r>
              <a:rPr lang="tr-TR" dirty="0">
                <a:solidFill>
                  <a:schemeClr val="tx1"/>
                </a:solidFill>
              </a:rPr>
              <a:t> üzerinden temin ederek ilk staj gününde işletmeye teslim etmelisiniz.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1026" name="Picture 2" descr="C:\Users\Lenovo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14" y="2540000"/>
            <a:ext cx="5045943" cy="38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1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enovo\Desktop\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146" y="2523898"/>
            <a:ext cx="9221787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133146" y="1427480"/>
            <a:ext cx="45524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>
                <a:solidFill>
                  <a:schemeClr val="tx1"/>
                </a:solidFill>
              </a:rPr>
              <a:t>Arama çubuğuna ’4A İşe Giriş Çıkış Bildirgesi’ yazılmalıdır.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2704685" y="2191657"/>
            <a:ext cx="575544" cy="664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3074" name="Picture 2" descr="C:\Users\Lenovo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44" y="2075544"/>
            <a:ext cx="9143727" cy="357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10174515" y="1872344"/>
            <a:ext cx="0" cy="12870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7978916" y="3159354"/>
            <a:ext cx="1429200" cy="444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968116" y="3662193"/>
            <a:ext cx="14400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968116" y="4376171"/>
            <a:ext cx="1429200" cy="32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68116" y="4866077"/>
            <a:ext cx="1440000" cy="5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15801" y="366219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15801" y="426021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615801" y="4866077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6026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20801"/>
            <a:ext cx="9196388" cy="49493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/>
              <a:t>5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sayfasında bulunan </a:t>
            </a:r>
            <a:r>
              <a:rPr lang="tr-TR" b="1" dirty="0">
                <a:solidFill>
                  <a:schemeClr val="tx1"/>
                </a:solidFill>
              </a:rPr>
              <a:t>Pratik Sicil Fişi (EK-1) </a:t>
            </a:r>
            <a:r>
              <a:rPr lang="tr-TR" dirty="0">
                <a:solidFill>
                  <a:schemeClr val="tx1"/>
                </a:solidFill>
              </a:rPr>
              <a:t>doldurularak bir adet fotoğraf yapıştırılacaktır. Bu belgeyi staja başladığınız gün elden firma staj sorumlusuna </a:t>
            </a:r>
            <a:r>
              <a:rPr lang="tr-TR" b="1" dirty="0">
                <a:solidFill>
                  <a:schemeClr val="tx1"/>
                </a:solidFill>
              </a:rPr>
              <a:t>bölüm başkanlığının üst yazısı </a:t>
            </a:r>
            <a:r>
              <a:rPr lang="tr-TR" dirty="0">
                <a:solidFill>
                  <a:schemeClr val="tx1"/>
                </a:solidFill>
              </a:rPr>
              <a:t>(İmalat Stajı yapacak olanlar Ek-11, Yönetim Stajı yapacak olanlar Ek-12 ve İşletme Stajı yapacak olanlar Ek-13 formunu çıktı almalıdır) ile birlikte teslim edeceksiniz.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Staj bittikten sonra </a:t>
            </a:r>
            <a:r>
              <a:rPr lang="tr-TR" b="1" dirty="0">
                <a:solidFill>
                  <a:schemeClr val="tx1"/>
                </a:solidFill>
              </a:rPr>
              <a:t>Pratik Sicil Fişi </a:t>
            </a:r>
            <a:r>
              <a:rPr lang="tr-TR" dirty="0">
                <a:solidFill>
                  <a:schemeClr val="tx1"/>
                </a:solidFill>
              </a:rPr>
              <a:t>firma staj sorumlusu tarafından doldurulup imzalanacak ve kapalı zarf içinde staj defteri ile birlikte bölüme teslim edilecektir.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6) </a:t>
            </a:r>
            <a:r>
              <a:rPr lang="tr-TR" dirty="0">
                <a:solidFill>
                  <a:schemeClr val="tx1"/>
                </a:solidFill>
              </a:rPr>
              <a:t>Staj raporunuzu hazırlamaya başlamadan önce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Bölümümüz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 bulunan </a:t>
            </a:r>
            <a:r>
              <a:rPr lang="tr-TR" b="1" dirty="0">
                <a:solidFill>
                  <a:schemeClr val="tx1"/>
                </a:solidFill>
              </a:rPr>
              <a:t>Staj Defteri İç Kapak Sayfası (EK-6) </a:t>
            </a:r>
            <a:r>
              <a:rPr lang="tr-TR" dirty="0">
                <a:solidFill>
                  <a:schemeClr val="tx1"/>
                </a:solidFill>
              </a:rPr>
              <a:t>doldurularak bir adet fotoğrafınızı yapıştırınız. </a:t>
            </a:r>
            <a:r>
              <a:rPr lang="tr-TR" b="1" dirty="0">
                <a:solidFill>
                  <a:schemeClr val="tx1"/>
                </a:solidFill>
              </a:rPr>
              <a:t>EK-7’deki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Staj Defteri Dış Kapak </a:t>
            </a:r>
            <a:r>
              <a:rPr lang="tr-TR" dirty="0">
                <a:solidFill>
                  <a:schemeClr val="tx1"/>
                </a:solidFill>
              </a:rPr>
              <a:t>sayfasının çıktısını alıp doldurunuz.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 Staja başlamadan önce</a:t>
            </a:r>
            <a:r>
              <a:rPr lang="tr-TR" dirty="0">
                <a:solidFill>
                  <a:schemeClr val="tx1"/>
                </a:solidFill>
              </a:rPr>
              <a:t> Pratik Sicil Fişi (EK-1) ve Staj Defteri İç Kapak Sayfası (EK-6) fotoğraf yapıştırıldıktan sonra </a:t>
            </a:r>
            <a:r>
              <a:rPr lang="tr-TR" b="1" dirty="0" err="1">
                <a:solidFill>
                  <a:schemeClr val="tx1"/>
                </a:solidFill>
              </a:rPr>
              <a:t>Dekanlık’a</a:t>
            </a:r>
            <a:r>
              <a:rPr lang="tr-TR" b="1" dirty="0">
                <a:solidFill>
                  <a:schemeClr val="tx1"/>
                </a:solidFill>
              </a:rPr>
              <a:t> mühürletilmelidir.</a:t>
            </a:r>
            <a:endParaRPr lang="tr-TR" dirty="0">
              <a:solidFill>
                <a:schemeClr val="tx1"/>
              </a:solidFill>
            </a:endParaRP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7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1" y="1698170"/>
            <a:ext cx="9254445" cy="471714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yapanlar </a:t>
            </a:r>
            <a:r>
              <a:rPr lang="tr-TR" b="1" dirty="0">
                <a:solidFill>
                  <a:schemeClr val="tx1"/>
                </a:solidFill>
              </a:rPr>
              <a:t>EK-8</a:t>
            </a:r>
            <a:r>
              <a:rPr lang="tr-TR" dirty="0">
                <a:solidFill>
                  <a:schemeClr val="tx1"/>
                </a:solidFill>
              </a:rPr>
              <a:t>’e, Yönetim stajını yapanlar </a:t>
            </a:r>
            <a:r>
              <a:rPr lang="tr-TR" b="1" dirty="0">
                <a:solidFill>
                  <a:schemeClr val="tx1"/>
                </a:solidFill>
              </a:rPr>
              <a:t>EK-9</a:t>
            </a:r>
            <a:r>
              <a:rPr lang="tr-TR" dirty="0">
                <a:solidFill>
                  <a:schemeClr val="tx1"/>
                </a:solidFill>
              </a:rPr>
              <a:t>’a, İşletme stajını yapanlar </a:t>
            </a:r>
            <a:r>
              <a:rPr lang="tr-TR" b="1" dirty="0">
                <a:solidFill>
                  <a:schemeClr val="tx1"/>
                </a:solidFill>
              </a:rPr>
              <a:t>EK-10</a:t>
            </a:r>
            <a:r>
              <a:rPr lang="tr-TR" dirty="0">
                <a:solidFill>
                  <a:schemeClr val="tx1"/>
                </a:solidFill>
              </a:rPr>
              <a:t>’a göre raporlarınızı hazırlayınız.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Hazırladığınız staj raporunun her sayfasını firma yetkilisine imzalatıp </a:t>
            </a:r>
            <a:r>
              <a:rPr lang="tr-TR" dirty="0" err="1">
                <a:solidFill>
                  <a:schemeClr val="tx1"/>
                </a:solidFill>
              </a:rPr>
              <a:t>ciltlettikten</a:t>
            </a:r>
            <a:r>
              <a:rPr lang="tr-TR" dirty="0">
                <a:solidFill>
                  <a:schemeClr val="tx1"/>
                </a:solidFill>
              </a:rPr>
              <a:t> sonra, pratik sicil fişiyle (kapalı zarf içinde olmalı) birlikte Bölüm Başkanlığına </a:t>
            </a:r>
            <a:r>
              <a:rPr lang="tr-TR" b="1" dirty="0">
                <a:solidFill>
                  <a:schemeClr val="tx1"/>
                </a:solidFill>
              </a:rPr>
              <a:t>en geç eğitim ve öğretimin başladığı tarihi takip eden bir aylık sürenin son iş günü saat 17:00’ye</a:t>
            </a:r>
            <a:r>
              <a:rPr lang="tr-TR" dirty="0">
                <a:solidFill>
                  <a:schemeClr val="tx1"/>
                </a:solidFill>
              </a:rPr>
              <a:t> kadar teslim ediniz.</a:t>
            </a:r>
          </a:p>
          <a:p>
            <a:pPr algn="just"/>
            <a:endParaRPr lang="tr-TR" b="1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7)</a:t>
            </a:r>
            <a:r>
              <a:rPr lang="tr-TR" dirty="0">
                <a:solidFill>
                  <a:schemeClr val="tx1"/>
                </a:solidFill>
              </a:rPr>
              <a:t> En erken staja başlama tarihi </a:t>
            </a:r>
            <a:r>
              <a:rPr lang="tr-TR" b="1" dirty="0">
                <a:solidFill>
                  <a:schemeClr val="tx1"/>
                </a:solidFill>
              </a:rPr>
              <a:t>10 Temmuz 2022 </a:t>
            </a:r>
            <a:r>
              <a:rPr lang="tr-TR" dirty="0">
                <a:solidFill>
                  <a:schemeClr val="tx1"/>
                </a:solidFill>
              </a:rPr>
              <a:t>dir.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1:</a:t>
            </a:r>
            <a:r>
              <a:rPr lang="tr-TR" dirty="0">
                <a:solidFill>
                  <a:schemeClr val="tx1"/>
                </a:solidFill>
              </a:rPr>
              <a:t> Yukarıdaki adımlarda bahsi geçen tüm form, belge vb. evraklar bölüm web sitemizin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sayfasından indirilebilir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4246597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7429" y="1799771"/>
            <a:ext cx="9260114" cy="4111451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</a:t>
            </a:r>
            <a:r>
              <a:rPr lang="tr-TR" dirty="0">
                <a:solidFill>
                  <a:schemeClr val="tx1"/>
                </a:solidFill>
              </a:rPr>
              <a:t>: Staj yapılacak işyeri ayrıca stajın zorunlu olarak yapıldığına dair bir belge ve Staj sigortasının Üniversitemiz tarafından yapıldığına dair bir belge isterse bu belgeler Bölüm Başkanlığımız tarafından verilebilir.</a:t>
            </a:r>
          </a:p>
          <a:p>
            <a:pPr marL="0" indent="0" algn="just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</a:t>
            </a:r>
            <a:r>
              <a:rPr lang="tr-TR" dirty="0">
                <a:solidFill>
                  <a:schemeClr val="tx1"/>
                </a:solidFill>
              </a:rPr>
              <a:t> Stajlar ile ilgili tüm konularda ilgili staj komisyonu üyeleri ile görüşebilirsiniz. Staj Komisyonu Üyeleri: </a:t>
            </a:r>
            <a:r>
              <a:rPr lang="tr-TR" b="1" dirty="0">
                <a:solidFill>
                  <a:schemeClr val="tx1"/>
                </a:solidFill>
              </a:rPr>
              <a:t>Arş. Gör. Aslıhan Fatma KULA (imalat)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Arş. Gör. Hakan ERDEŞ(yönetim), Arş. Gör. Yüksel DEĞİRMENCİOĞLU DEMİRALAY (işletme</a:t>
            </a:r>
            <a:r>
              <a:rPr lang="tr-TR" dirty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4:</a:t>
            </a:r>
            <a:r>
              <a:rPr lang="tr-TR" dirty="0">
                <a:solidFill>
                  <a:schemeClr val="tx1"/>
                </a:solidFill>
              </a:rPr>
              <a:t> Staj süresinde </a:t>
            </a:r>
            <a:r>
              <a:rPr lang="tr-TR" b="1" dirty="0">
                <a:solidFill>
                  <a:schemeClr val="tx1"/>
                </a:solidFill>
              </a:rPr>
              <a:t>iş kazası geçirilmesi durumunda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u="sng" dirty="0">
                <a:solidFill>
                  <a:schemeClr val="tx1"/>
                </a:solidFill>
              </a:rPr>
              <a:t>aynı gün içinde Fakülteye (Bölüme) bilgi verilmesi gerekmektedir.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25284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 PLANI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Stajın Amacı ve Türleri</a:t>
            </a:r>
          </a:p>
          <a:p>
            <a:r>
              <a:rPr lang="tr-TR" dirty="0">
                <a:solidFill>
                  <a:schemeClr val="tx1"/>
                </a:solidFill>
              </a:rPr>
              <a:t>Staj ile İlgili Dikkat Edilecek Hususlar</a:t>
            </a:r>
          </a:p>
          <a:p>
            <a:r>
              <a:rPr lang="tr-TR" dirty="0">
                <a:solidFill>
                  <a:schemeClr val="tx1"/>
                </a:solidFill>
              </a:rPr>
              <a:t>Staj Raporu Son Teslim Tarihi ve Değerlendirmesi</a:t>
            </a:r>
          </a:p>
          <a:p>
            <a:r>
              <a:rPr lang="tr-TR" dirty="0">
                <a:solidFill>
                  <a:schemeClr val="tx1"/>
                </a:solidFill>
              </a:rPr>
              <a:t>Staj Başvuru Adımları</a:t>
            </a:r>
          </a:p>
          <a:p>
            <a:r>
              <a:rPr lang="tr-TR" dirty="0">
                <a:solidFill>
                  <a:schemeClr val="tx1"/>
                </a:solidFill>
              </a:rPr>
              <a:t>İmalat Stajı Bilgilendirme</a:t>
            </a:r>
          </a:p>
          <a:p>
            <a:r>
              <a:rPr lang="tr-TR" dirty="0">
                <a:solidFill>
                  <a:schemeClr val="tx1"/>
                </a:solidFill>
              </a:rPr>
              <a:t>Yönetim Stajı Bilgilendirme</a:t>
            </a:r>
          </a:p>
          <a:p>
            <a:r>
              <a:rPr lang="tr-TR" dirty="0">
                <a:solidFill>
                  <a:schemeClr val="tx1"/>
                </a:solidFill>
              </a:rPr>
              <a:t>İşletme Stajı Bilgilendirme</a:t>
            </a:r>
          </a:p>
          <a:p>
            <a:r>
              <a:rPr lang="tr-TR" dirty="0">
                <a:solidFill>
                  <a:schemeClr val="tx1"/>
                </a:solidFill>
              </a:rPr>
              <a:t>Örnek Staj Sunumları</a:t>
            </a:r>
          </a:p>
          <a:p>
            <a:r>
              <a:rPr lang="tr-TR" dirty="0">
                <a:solidFill>
                  <a:schemeClr val="tx1"/>
                </a:solidFill>
              </a:rPr>
              <a:t>Soru ve Cevap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2563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idx="1"/>
          </p:nvPr>
        </p:nvSpPr>
        <p:spPr>
          <a:xfrm>
            <a:off x="2061883" y="1233838"/>
            <a:ext cx="7691718" cy="4884573"/>
          </a:xfrm>
        </p:spPr>
        <p:txBody>
          <a:bodyPr>
            <a:noAutofit/>
          </a:bodyPr>
          <a:lstStyle/>
          <a:p>
            <a:pPr marL="476275" indent="-476275" algn="just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Staj–1 kapsamında, genel olarak staj yaptıkları kuruluşun aşağıdaki süreçleri ve fonksiyonları ile ilgili gözlem ve değerlendirme yaparlar. Endüstri mühendisliği gözüyle ele aldıkları bir problemi çözer ya da öneride bulunurlar: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Bilgiler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Atölye İle İlgili Genel Bilgiler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Yöntemleri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481879" indent="0" algn="just"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id="{0502D435-488A-473B-9FE3-D614DC25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82" y="622671"/>
            <a:ext cx="8911687" cy="611168"/>
          </a:xfrm>
        </p:spPr>
        <p:txBody>
          <a:bodyPr>
            <a:normAutofit/>
          </a:bodyPr>
          <a:lstStyle/>
          <a:p>
            <a:r>
              <a:rPr lang="tr-TR" sz="3200" dirty="0"/>
              <a:t>STAJ-1</a:t>
            </a:r>
          </a:p>
        </p:txBody>
      </p:sp>
    </p:spTree>
    <p:extLst>
      <p:ext uri="{BB962C8B-B14F-4D97-AF65-F5344CB8AC3E}">
        <p14:creationId xmlns:p14="http://schemas.microsoft.com/office/powerpoint/2010/main" val="2514120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DEĞERLENDİRME ADIMLARI</a:t>
            </a:r>
          </a:p>
        </p:txBody>
      </p:sp>
      <p:pic>
        <p:nvPicPr>
          <p:cNvPr id="5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3197F76F-2E27-41A1-ACD1-C701F08D8A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042160"/>
            <a:ext cx="7555963" cy="3314065"/>
          </a:xfrm>
        </p:spPr>
      </p:pic>
    </p:spTree>
    <p:extLst>
      <p:ext uri="{BB962C8B-B14F-4D97-AF65-F5344CB8AC3E}">
        <p14:creationId xmlns:p14="http://schemas.microsoft.com/office/powerpoint/2010/main" val="354248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DEĞERLENDİRME ADIMLARI</a:t>
            </a:r>
          </a:p>
        </p:txBody>
      </p:sp>
      <p:pic>
        <p:nvPicPr>
          <p:cNvPr id="7" name="İçerik Yer Tutucusu 6" descr="tablo içeren bir resim&#10;&#10;Açıklama otomatik olarak oluşturuldu">
            <a:extLst>
              <a:ext uri="{FF2B5EF4-FFF2-40B4-BE49-F238E27FC236}">
                <a16:creationId xmlns:a16="http://schemas.microsoft.com/office/drawing/2014/main" id="{85C63C5C-46C9-4127-A9A5-1D86631E1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0240" y="1303283"/>
            <a:ext cx="9756753" cy="5265683"/>
          </a:xfrm>
        </p:spPr>
      </p:pic>
    </p:spTree>
    <p:extLst>
      <p:ext uri="{BB962C8B-B14F-4D97-AF65-F5344CB8AC3E}">
        <p14:creationId xmlns:p14="http://schemas.microsoft.com/office/powerpoint/2010/main" val="3860854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DEĞERLENDİRME ADIMLARI</a:t>
            </a:r>
          </a:p>
        </p:txBody>
      </p:sp>
      <p:pic>
        <p:nvPicPr>
          <p:cNvPr id="6" name="İçerik Yer Tutucusu 5" descr="tablo içeren bir resim&#10;&#10;Açıklama otomatik olarak oluşturuldu">
            <a:extLst>
              <a:ext uri="{FF2B5EF4-FFF2-40B4-BE49-F238E27FC236}">
                <a16:creationId xmlns:a16="http://schemas.microsoft.com/office/drawing/2014/main" id="{EACBE1AF-BCC9-4E2E-8153-5DB9C78AA3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480" y="1595120"/>
            <a:ext cx="9188132" cy="5069840"/>
          </a:xfrm>
        </p:spPr>
      </p:pic>
    </p:spTree>
    <p:extLst>
      <p:ext uri="{BB962C8B-B14F-4D97-AF65-F5344CB8AC3E}">
        <p14:creationId xmlns:p14="http://schemas.microsoft.com/office/powerpoint/2010/main" val="313849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DEĞERLENDİRME ADIMLARI</a:t>
            </a:r>
          </a:p>
        </p:txBody>
      </p:sp>
      <p:pic>
        <p:nvPicPr>
          <p:cNvPr id="7" name="İçerik Yer Tutucusu 6" descr="tablo içeren bir resim&#10;&#10;Açıklama otomatik olarak oluşturuldu">
            <a:extLst>
              <a:ext uri="{FF2B5EF4-FFF2-40B4-BE49-F238E27FC236}">
                <a16:creationId xmlns:a16="http://schemas.microsoft.com/office/drawing/2014/main" id="{540B3D8A-E64F-4C14-8113-C6628D8DF9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5" r="4007" b="59120"/>
          <a:stretch/>
        </p:blipFill>
        <p:spPr>
          <a:xfrm>
            <a:off x="2202958" y="1513490"/>
            <a:ext cx="8971723" cy="2215362"/>
          </a:xfrm>
        </p:spPr>
      </p:pic>
      <p:pic>
        <p:nvPicPr>
          <p:cNvPr id="1026" name="Picture 2" descr="C:\Users\Lenovo\Desktop\uy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58" y="3898351"/>
            <a:ext cx="8971723" cy="241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07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UYGULAMA ADIMLARI </a:t>
            </a: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134435484"/>
              </p:ext>
            </p:extLst>
          </p:nvPr>
        </p:nvGraphicFramePr>
        <p:xfrm>
          <a:off x="2704685" y="128089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178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D061-2108-48DA-9B1E-D256B4E7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DEĞERLENDİRME ADIMLARI</a:t>
            </a:r>
          </a:p>
        </p:txBody>
      </p:sp>
      <p:pic>
        <p:nvPicPr>
          <p:cNvPr id="6" name="İçerik Yer Tutucusu 5" descr="tablo içeren bir resim&#10;&#10;Açıklama otomatik olarak oluşturuldu">
            <a:extLst>
              <a:ext uri="{FF2B5EF4-FFF2-40B4-BE49-F238E27FC236}">
                <a16:creationId xmlns:a16="http://schemas.microsoft.com/office/drawing/2014/main" id="{4EE7629D-4BDF-44CA-AA40-4DAAC3D26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03" r="3273"/>
          <a:stretch/>
        </p:blipFill>
        <p:spPr>
          <a:xfrm>
            <a:off x="2588962" y="2932386"/>
            <a:ext cx="8405871" cy="3301504"/>
          </a:xfrm>
        </p:spPr>
      </p:pic>
      <p:pic>
        <p:nvPicPr>
          <p:cNvPr id="4" name="İçerik Yer Tutucusu 6" descr="tablo içeren bir resim&#10;&#10;Açıklama otomatik olarak oluşturuldu">
            <a:extLst>
              <a:ext uri="{FF2B5EF4-FFF2-40B4-BE49-F238E27FC236}">
                <a16:creationId xmlns:a16="http://schemas.microsoft.com/office/drawing/2014/main" id="{540B3D8A-E64F-4C14-8113-C6628D8DF9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65" t="78642" r="3112"/>
          <a:stretch/>
        </p:blipFill>
        <p:spPr>
          <a:xfrm>
            <a:off x="2588962" y="1689949"/>
            <a:ext cx="8405871" cy="10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47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idx="1"/>
          </p:nvPr>
        </p:nvSpPr>
        <p:spPr>
          <a:xfrm>
            <a:off x="2061883" y="1233838"/>
            <a:ext cx="7691718" cy="4884573"/>
          </a:xfrm>
        </p:spPr>
        <p:txBody>
          <a:bodyPr>
            <a:noAutofit/>
          </a:bodyPr>
          <a:lstStyle/>
          <a:p>
            <a:pPr marL="476275" indent="-476275" algn="just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Staj–2 kapsamında, genel olarak staj yaptıkları kuruluşun aşağıdaki süreçleri ve fonksiyonları ile ilgili gözlem ve değerlendirme yaparlar: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Bilgiler ve Organizasyonel Yapı 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Yönetim Sistemi 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İlişkileri Yönetim Sistemi 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Zinciri Yönetim Sistemi 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 Yönetim Sistemi 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Bilgi Sistemleri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</a:p>
          <a:p>
            <a:pPr marL="481879" indent="616356"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Stajın Değerlendirilmesi</a:t>
            </a:r>
          </a:p>
          <a:p>
            <a:pPr marL="481879" indent="0" algn="just"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id="{0502D435-488A-473B-9FE3-D614DC25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82" y="622671"/>
            <a:ext cx="8911687" cy="611168"/>
          </a:xfrm>
        </p:spPr>
        <p:txBody>
          <a:bodyPr>
            <a:normAutofit/>
          </a:bodyPr>
          <a:lstStyle/>
          <a:p>
            <a:r>
              <a:rPr lang="tr-TR" sz="3200" dirty="0"/>
              <a:t>STAJ-2</a:t>
            </a:r>
          </a:p>
        </p:txBody>
      </p:sp>
    </p:spTree>
    <p:extLst>
      <p:ext uri="{BB962C8B-B14F-4D97-AF65-F5344CB8AC3E}">
        <p14:creationId xmlns:p14="http://schemas.microsoft.com/office/powerpoint/2010/main" val="959015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BAB7AE-CDE8-48B1-85E4-DA84CCFE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82" y="659621"/>
            <a:ext cx="8911687" cy="1280890"/>
          </a:xfrm>
        </p:spPr>
        <p:txBody>
          <a:bodyPr>
            <a:normAutofit/>
          </a:bodyPr>
          <a:lstStyle/>
          <a:p>
            <a:r>
              <a:rPr lang="tr-TR" sz="3200" dirty="0"/>
              <a:t>STAJ-3</a:t>
            </a:r>
          </a:p>
        </p:txBody>
      </p:sp>
      <p:sp>
        <p:nvSpPr>
          <p:cNvPr id="4" name="Metin Yer Tutucusu 2">
            <a:extLst>
              <a:ext uri="{FF2B5EF4-FFF2-40B4-BE49-F238E27FC236}">
                <a16:creationId xmlns:a16="http://schemas.microsoft.com/office/drawing/2014/main" id="{A8F3CF60-F9BE-4EAC-9CBF-A2AFB211B686}"/>
              </a:ext>
            </a:extLst>
          </p:cNvPr>
          <p:cNvSpPr txBox="1">
            <a:spLocks/>
          </p:cNvSpPr>
          <p:nvPr/>
        </p:nvSpPr>
        <p:spPr>
          <a:xfrm>
            <a:off x="2061882" y="1233838"/>
            <a:ext cx="9132859" cy="488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75" indent="-476275" algn="just">
              <a:buFont typeface="Wingdings" panose="05000000000000000000" pitchFamily="2" charset="2"/>
              <a:buChar char="v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Staj–3 kapsamında, genel olarak staj yaptıkları kuruluşun aşağıdaki süreçleri ve fonksiyonları ile ilgili gözlemlerde bulunarak ilgi duydukları bir endüstri mühendisliği problemini ele alıp detaylı bir şekilde incelemede bulunurlar.</a:t>
            </a:r>
          </a:p>
          <a:p>
            <a:pPr marL="481879" indent="0" algn="just">
              <a:buFont typeface="Wingdings 3" charset="2"/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54471AA8-6AD3-49EB-8D22-C1D017E9B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690196"/>
              </p:ext>
            </p:extLst>
          </p:nvPr>
        </p:nvGraphicFramePr>
        <p:xfrm>
          <a:off x="1650260" y="2244571"/>
          <a:ext cx="9908466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077">
                  <a:extLst>
                    <a:ext uri="{9D8B030D-6E8A-4147-A177-3AD203B41FA5}">
                      <a16:colId xmlns:a16="http://schemas.microsoft.com/office/drawing/2014/main" val="386872349"/>
                    </a:ext>
                  </a:extLst>
                </a:gridCol>
                <a:gridCol w="4152389">
                  <a:extLst>
                    <a:ext uri="{9D8B030D-6E8A-4147-A177-3AD203B41FA5}">
                      <a16:colId xmlns:a16="http://schemas.microsoft.com/office/drawing/2014/main" val="3642190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Örgütlenme ve Yönetim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Tedarik ve Malzeme Yönetimi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Üretim Yönetimi (Üretim Planlama ve Kontrol)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Pazarlama Yönetimi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Finansal Yönetim (Maliyet ve Bütçe Kontrolü)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İnsan Kaynakları Yönetimi (İş Tasarımı, İş Ölçümü)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Müşteri İlişkileri Yönetimi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Yatırım Planlaması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Depo ve Stok Yönetimi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endParaRPr lang="tr-TR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AR-GE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Kalite Yönetimi 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Süreç Yönetimi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Bilgi İşlem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Ergonomi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İş Sağlığı ve Güvenliği</a:t>
                      </a:r>
                    </a:p>
                    <a:p>
                      <a:pPr marL="481879" lvl="0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Tesis Planlama 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Verimlilik Yönetimi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23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858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23069C-6371-45D1-BFB6-343F736E1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696" y="624110"/>
            <a:ext cx="8911687" cy="1280890"/>
          </a:xfrm>
        </p:spPr>
        <p:txBody>
          <a:bodyPr>
            <a:normAutofit/>
          </a:bodyPr>
          <a:lstStyle/>
          <a:p>
            <a:r>
              <a:rPr lang="tr-TR" sz="3200" dirty="0"/>
              <a:t>STAJ-3 (Uygulama)</a:t>
            </a:r>
          </a:p>
        </p:txBody>
      </p:sp>
      <p:sp>
        <p:nvSpPr>
          <p:cNvPr id="4" name="Metin Yer Tutucusu 2">
            <a:extLst>
              <a:ext uri="{FF2B5EF4-FFF2-40B4-BE49-F238E27FC236}">
                <a16:creationId xmlns:a16="http://schemas.microsoft.com/office/drawing/2014/main" id="{628C9547-1CB8-4774-8095-DD1E2DE0C0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14983" y="1264555"/>
            <a:ext cx="8915400" cy="37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75" indent="-476275" algn="just">
              <a:buFont typeface="Wingdings" panose="05000000000000000000" pitchFamily="2" charset="2"/>
              <a:buChar char="v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Staj–3 kapsamında, ş</a:t>
            </a:r>
            <a:r>
              <a:rPr lang="tr-T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irket içerisindeki iyileştirme gerektiren bir alanı tespit ederek, ilgili problemin çözümü için bir çözüm yöntemi geliştirirler.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7B411587-5A9E-4A7C-B547-C33E916AC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42260"/>
              </p:ext>
            </p:extLst>
          </p:nvPr>
        </p:nvGraphicFramePr>
        <p:xfrm>
          <a:off x="2038374" y="2165638"/>
          <a:ext cx="872093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894">
                  <a:extLst>
                    <a:ext uri="{9D8B030D-6E8A-4147-A177-3AD203B41FA5}">
                      <a16:colId xmlns:a16="http://schemas.microsoft.com/office/drawing/2014/main" val="386872349"/>
                    </a:ext>
                  </a:extLst>
                </a:gridCol>
                <a:gridCol w="5088044">
                  <a:extLst>
                    <a:ext uri="{9D8B030D-6E8A-4147-A177-3AD203B41FA5}">
                      <a16:colId xmlns:a16="http://schemas.microsoft.com/office/drawing/2014/main" val="3642190618"/>
                    </a:ext>
                  </a:extLst>
                </a:gridCol>
              </a:tblGrid>
              <a:tr h="2877167">
                <a:tc>
                  <a:txBody>
                    <a:bodyPr/>
                    <a:lstStyle/>
                    <a:p>
                      <a:pPr marL="481879" indent="0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Tx/>
                        <a:buNone/>
                      </a:pPr>
                      <a:r>
                        <a:rPr lang="tr-TR" sz="1600" b="0" i="0" u="sng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ÇÖZÜM YÖNTEMLERİ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Matematiksel Modelleme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Sezgisel Algoritmalar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Çok Kriterli Karar Verme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Simülasyon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Stokastik</a:t>
                      </a: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Yöntemler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İstatistiksel Yöntemler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endParaRPr lang="tr-TR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81879" indent="0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tr-TR" sz="1600" b="0" u="sng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ÖRNEK PROBLEMLER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Yer Seçimi Problemleri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Montaj Hattı Dengeleme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Bulanık Sistemler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Yalın Üretim Uygulamaları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Depo Yönetimi 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Kuyruk Modelleri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Rotalama</a:t>
                      </a:r>
                    </a:p>
                    <a:p>
                      <a:pPr marL="481879" indent="616356" algn="just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tr-T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Çizelgeleme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23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8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STAJIN AMACI VE TÜRLERİ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780674"/>
            <a:ext cx="9022669" cy="41305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u="sng" dirty="0"/>
              <a:t>Stajın Amacı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Öğrencilerimizin eğitim-öğretim süresi boyunca görmüş oldukları 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dersleri uygulayarak pekiştirmelerini,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bölüm ile ilgili iş alanlarını tanımalarını,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iş yerlerindeki uygulamaları,</a:t>
            </a:r>
          </a:p>
          <a:p>
            <a:pPr marL="457200" lvl="1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öğrenmelerini sağlamaktır. </a:t>
            </a:r>
          </a:p>
          <a:p>
            <a:pPr algn="just"/>
            <a:r>
              <a:rPr lang="tr-TR" b="1" u="sng" dirty="0"/>
              <a:t>Stajın Türleri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Bu amaçla toplam altmış </a:t>
            </a:r>
            <a:r>
              <a:rPr lang="tr-TR" dirty="0">
                <a:solidFill>
                  <a:srgbClr val="FF0000"/>
                </a:solidFill>
              </a:rPr>
              <a:t>(60) işgününden oluşan </a:t>
            </a:r>
            <a:r>
              <a:rPr lang="tr-TR" dirty="0">
                <a:solidFill>
                  <a:srgbClr val="0070C0"/>
                </a:solidFill>
              </a:rPr>
              <a:t>üç (3) ayrı staj yapmaları </a:t>
            </a:r>
            <a:r>
              <a:rPr lang="tr-TR" dirty="0">
                <a:solidFill>
                  <a:schemeClr val="tx1"/>
                </a:solidFill>
              </a:rPr>
              <a:t>uygun görülmüştür.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Staj–1 (İmalat) 2.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Staj–2 (Yönetim) 4.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Staj–3 (İşletme) 6. yarıyıldan sonra 20 iş günü (4 hafta)</a:t>
            </a:r>
          </a:p>
        </p:txBody>
      </p:sp>
    </p:spTree>
    <p:extLst>
      <p:ext uri="{BB962C8B-B14F-4D97-AF65-F5344CB8AC3E}">
        <p14:creationId xmlns:p14="http://schemas.microsoft.com/office/powerpoint/2010/main" val="3478106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401387" y="826255"/>
            <a:ext cx="831668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b="1" dirty="0">
                <a:solidFill>
                  <a:srgbClr val="FF0000"/>
                </a:solidFill>
              </a:rPr>
              <a:t>   Örnek Stajlar</a:t>
            </a: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Yağmur AKDAĞ  – İmalat Stajı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Gülben KULA  –  İmalat Stajı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Seyfi ÖZTÜRK  – Yönetim Stajı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Merve GÜNEŞ  – İşletme Stajı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BETÜL KAPTAN  – İşletme Stajı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tr-TR" sz="2000" dirty="0"/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Lenovo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797" y="4075140"/>
            <a:ext cx="1746474" cy="174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30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569027" y="1618735"/>
            <a:ext cx="831668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b="1" dirty="0">
                <a:solidFill>
                  <a:srgbClr val="FF0000"/>
                </a:solidFill>
              </a:rPr>
              <a:t>             ÖĞRENCİ SUNUMLARI </a:t>
            </a: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tr-TR" sz="2000" b="1" dirty="0"/>
              <a:t>1-</a:t>
            </a:r>
            <a:r>
              <a:rPr lang="tr-TR" sz="2000" dirty="0"/>
              <a:t> İmalat örnek staj sunumu (</a:t>
            </a:r>
            <a:r>
              <a:rPr lang="tr-TR" sz="2000" b="1" dirty="0"/>
              <a:t>Yağmur AKDAĞ</a:t>
            </a:r>
            <a:r>
              <a:rPr lang="tr-TR" sz="2000" dirty="0"/>
              <a:t>)</a:t>
            </a:r>
          </a:p>
          <a:p>
            <a:pPr>
              <a:lnSpc>
                <a:spcPct val="200000"/>
              </a:lnSpc>
            </a:pPr>
            <a:r>
              <a:rPr lang="tr-TR" sz="2000" b="1" dirty="0"/>
              <a:t>2-</a:t>
            </a:r>
            <a:r>
              <a:rPr lang="tr-TR" sz="2000" dirty="0"/>
              <a:t> Yönetim örnek staj sunumu (</a:t>
            </a:r>
            <a:r>
              <a:rPr lang="tr-TR" sz="2000" b="1" dirty="0"/>
              <a:t>Seyfi ÖZTÜRK</a:t>
            </a:r>
            <a:r>
              <a:rPr lang="tr-TR" sz="2000" dirty="0"/>
              <a:t>)</a:t>
            </a:r>
          </a:p>
          <a:p>
            <a:pPr>
              <a:lnSpc>
                <a:spcPct val="200000"/>
              </a:lnSpc>
            </a:pPr>
            <a:r>
              <a:rPr lang="tr-TR" sz="2000" b="1" dirty="0"/>
              <a:t>3-</a:t>
            </a:r>
            <a:r>
              <a:rPr lang="tr-TR" sz="2000" dirty="0"/>
              <a:t> İşletme örnek staj sunumları (</a:t>
            </a:r>
            <a:r>
              <a:rPr lang="tr-TR" sz="2000" b="1" dirty="0"/>
              <a:t>Merve GÜNEŞ – Betül KAPTAN</a:t>
            </a:r>
            <a:r>
              <a:rPr lang="tr-TR" sz="2000" dirty="0"/>
              <a:t>)</a:t>
            </a: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8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3037840"/>
            <a:ext cx="7421062" cy="2873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>
                <a:solidFill>
                  <a:srgbClr val="FF0000"/>
                </a:solidFill>
              </a:rPr>
              <a:t>SORU ? CEVAP </a:t>
            </a:r>
            <a:r>
              <a:rPr lang="tr-TR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5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TÜRLERİNİN AMACI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4857" y="1780674"/>
            <a:ext cx="9109755" cy="413054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Staj–1 (İmalat), </a:t>
            </a:r>
            <a:r>
              <a:rPr lang="tr-TR" dirty="0">
                <a:solidFill>
                  <a:schemeClr val="tx1"/>
                </a:solidFill>
              </a:rPr>
              <a:t>üretimde kullanılan makine ve malzeme gibi fiziki öğelerin ve bunlar arasındaki ilişkilerin öğrenilmesi, atölye düzeyinde işlerin nasıl yapıldığının anlaşılması ve diğer stajlara bir altyapı oluşturulması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Staj–2 (Yönetim),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işletmelerin yönetim ve örgütlenme biçiminin tanınması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B050"/>
                </a:solidFill>
              </a:rPr>
              <a:t>Staj–3 (İşletme),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bugüne kadar derslerde aktarılan konularla ilgili temel tekniklerin ve yöntemlerin işletmede uygulanarak öğrenciye deneyim kazandırılması amaçlarıyla yapılmaktadır.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1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624263"/>
            <a:ext cx="9022669" cy="4286959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 Yapılacak Yeri Kim Belirler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yapacak öğrencilerin </a:t>
            </a:r>
            <a:r>
              <a:rPr lang="tr-TR" b="1" dirty="0">
                <a:solidFill>
                  <a:srgbClr val="FF0000"/>
                </a:solidFill>
              </a:rPr>
              <a:t>kendileri belirler </a:t>
            </a: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 Nerede Yapılır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Mamul üretimi yapan kamu veya özel sektör kurumlarında yapılır.</a:t>
            </a:r>
          </a:p>
          <a:p>
            <a:pPr algn="just"/>
            <a:r>
              <a:rPr lang="tr-TR" b="1" dirty="0"/>
              <a:t>Staj Yapılacak Kurumda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İmalat Stajı için Endüstri veya Makina Mühendisinin çalışıyor olması ve kurumdaki çalışan sayısının ise en az 20 olması gerekir.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Yönetim ve İşletme Stajları için en az bir Endüstri Mühendisinin çalışıyor olması ve kurumdaki çalışan sayısının ise en az 50 olması zorunludur. 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Staj Başvuruları Ne Zaman ve Nereye Yapılır </a:t>
            </a:r>
          </a:p>
          <a:p>
            <a:pPr lvl="1" algn="just"/>
            <a:r>
              <a:rPr lang="tr-TR" sz="1800" b="1" u="sng" dirty="0">
                <a:solidFill>
                  <a:srgbClr val="FF0000"/>
                </a:solidFill>
              </a:rPr>
              <a:t>6 Mart </a:t>
            </a:r>
            <a:r>
              <a:rPr lang="da-DK" sz="1800" b="1" u="sng" dirty="0">
                <a:solidFill>
                  <a:srgbClr val="FF0000"/>
                </a:solidFill>
              </a:rPr>
              <a:t>– </a:t>
            </a:r>
            <a:r>
              <a:rPr lang="tr-TR" sz="1800" b="1" u="sng" dirty="0">
                <a:solidFill>
                  <a:srgbClr val="FF0000"/>
                </a:solidFill>
              </a:rPr>
              <a:t>26 Mayıs </a:t>
            </a:r>
            <a:r>
              <a:rPr lang="da-DK" sz="1800" b="1" u="sng" dirty="0">
                <a:solidFill>
                  <a:srgbClr val="FF0000"/>
                </a:solidFill>
              </a:rPr>
              <a:t>20</a:t>
            </a:r>
            <a:r>
              <a:rPr lang="tr-TR" sz="1800" b="1" u="sng" dirty="0">
                <a:solidFill>
                  <a:srgbClr val="FF0000"/>
                </a:solidFill>
              </a:rPr>
              <a:t>23 </a:t>
            </a:r>
            <a:r>
              <a:rPr lang="tr-TR" dirty="0">
                <a:solidFill>
                  <a:srgbClr val="FF0000"/>
                </a:solidFill>
              </a:rPr>
              <a:t>tarihleri arasında yapılacaktır. Başvuru sürecinin nasıl yapılacağı bölüm web sayfasındaki duyuruda açıklanmıştır.</a:t>
            </a:r>
          </a:p>
          <a:p>
            <a:pPr algn="just"/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0971" y="1592178"/>
            <a:ext cx="8993641" cy="48594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Staja En Erken Ne Zaman Başlanır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Staja en erken bütünleme sınavları bittikten sonraki ilk Pazartesi </a:t>
            </a:r>
            <a:r>
              <a:rPr lang="tr-TR" b="1" dirty="0"/>
              <a:t>10 Temmuz 2023 tarihinde</a:t>
            </a:r>
            <a:r>
              <a:rPr lang="tr-TR" dirty="0">
                <a:solidFill>
                  <a:srgbClr val="FF0000"/>
                </a:solidFill>
              </a:rPr>
              <a:t> başlanabilir.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Hangi Günlerde Staj Yapılır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Stajlar, hafta içi işgünlerinde yapılır. </a:t>
            </a:r>
            <a:r>
              <a:rPr lang="tr-TR" b="1" u="sng" dirty="0">
                <a:solidFill>
                  <a:srgbClr val="0070C0"/>
                </a:solidFill>
              </a:rPr>
              <a:t>Hafta sonları ve resmi tatil günleri staj süresine dâhil değildir.</a:t>
            </a:r>
          </a:p>
          <a:p>
            <a:pPr lvl="1" algn="just"/>
            <a:r>
              <a:rPr lang="tr-TR" b="1" u="sng" dirty="0">
                <a:solidFill>
                  <a:srgbClr val="0070C0"/>
                </a:solidFill>
              </a:rPr>
              <a:t>30 Ağustos 2023 (Zafer Bayramı) staja DAHİL DEĞİLDİR.</a:t>
            </a:r>
          </a:p>
          <a:p>
            <a:pPr algn="just"/>
            <a:endParaRPr lang="tr-TR" b="1" u="sng" dirty="0">
              <a:solidFill>
                <a:srgbClr val="0070C0"/>
              </a:solidFill>
            </a:endParaRPr>
          </a:p>
          <a:p>
            <a:pPr algn="just"/>
            <a:r>
              <a:rPr lang="tr-TR" b="1" dirty="0"/>
              <a:t>Staj Sigortası Kim Tarafından Yapılır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Öğrencilerin staj sigortası  Fakülte tarafından yapılır. </a:t>
            </a:r>
          </a:p>
          <a:p>
            <a:pPr lvl="1" algn="just"/>
            <a:endParaRPr lang="tr-TR" dirty="0"/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Staj Yönergesi ve Evraklarına Nereden Ulaşılır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yönergesine ve başvuru evraklarına bölüm web sitemizin Staj Evrakları sayfasından ulaşabilirsiniz.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76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RAPORU SON TESLİM TARİHİ VE DEĞERLENDİRİLMESİ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65829" y="2133600"/>
            <a:ext cx="9138783" cy="377762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Her öğrenci staj çalışmaları hakkında bölüm staj komisyonunca belirlenecek formata uygun olarak düzenleyeceği raporu, Bölüm Başkanlığına en geç </a:t>
            </a:r>
            <a:r>
              <a:rPr lang="tr-TR" b="1" u="sng" dirty="0">
                <a:solidFill>
                  <a:schemeClr val="tx1"/>
                </a:solidFill>
              </a:rPr>
              <a:t>eğitim ve öğretimin başladığı tarihi takip eden bir aylık sürenin son iş günü saat 17:00’ye </a:t>
            </a:r>
            <a:r>
              <a:rPr lang="tr-TR" dirty="0">
                <a:solidFill>
                  <a:schemeClr val="tx1"/>
                </a:solidFill>
              </a:rPr>
              <a:t>kadar teslim etmek zorundadır. Belirtilen tarihe kadar teslim edilmeyen raporlar dikkate alınmaz.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Staj değerlendirmesi Bölüm Staj Komisyonu tarafından </a:t>
            </a:r>
            <a:r>
              <a:rPr lang="tr-TR" b="1" u="sng" dirty="0">
                <a:solidFill>
                  <a:schemeClr val="tx1"/>
                </a:solidFill>
              </a:rPr>
              <a:t>KASIM ayı sonuna </a:t>
            </a:r>
            <a:r>
              <a:rPr lang="tr-TR" dirty="0">
                <a:solidFill>
                  <a:schemeClr val="tx1"/>
                </a:solidFill>
              </a:rPr>
              <a:t>kadar tamamlanır. Değerlendirme sonucunda başarısız olan öğrencilerin stajlarını yinelemesi zorunludur.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60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2023 YILI YAZ DÖNEMİ STAJ BAŞVURU DUYURUSU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3257" y="2133600"/>
            <a:ext cx="9211355" cy="3777622"/>
          </a:xfrm>
        </p:spPr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Bölümümüz öğrencilerinin 2022-2023 yaz döneminde staj yapacakları işletmelerin belirlenmesi ve onaylanması sürecinde izlenecek adımlar aşağıda şekilde belirlenmiştir. Üniversite senatosu veya Dekanlık tarafından staj ile ilgili yapılacak duyurular bölüm web sayfasında anında yayınlanacaktır. </a:t>
            </a:r>
            <a:r>
              <a:rPr lang="tr-TR" b="1" u="sng" dirty="0">
                <a:solidFill>
                  <a:srgbClr val="FF0000"/>
                </a:solidFill>
              </a:rPr>
              <a:t>Staj başvurunuzu 26 Mayıs 2023 saat 17:00 kadar yapmalısınız.</a:t>
            </a:r>
          </a:p>
        </p:txBody>
      </p:sp>
    </p:spTree>
    <p:extLst>
      <p:ext uri="{BB962C8B-B14F-4D97-AF65-F5344CB8AC3E}">
        <p14:creationId xmlns:p14="http://schemas.microsoft.com/office/powerpoint/2010/main" val="65528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41854981"/>
              </p:ext>
            </p:extLst>
          </p:nvPr>
        </p:nvGraphicFramePr>
        <p:xfrm>
          <a:off x="2704685" y="128089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5633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2710</TotalTime>
  <Words>1943</Words>
  <Application>Microsoft Office PowerPoint</Application>
  <PresentationFormat>Geniş ekran</PresentationFormat>
  <Paragraphs>233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8" baseType="lpstr">
      <vt:lpstr>Arial</vt:lpstr>
      <vt:lpstr>Century Gothic</vt:lpstr>
      <vt:lpstr>Times New Roman</vt:lpstr>
      <vt:lpstr>Wingdings</vt:lpstr>
      <vt:lpstr>Wingdings 3</vt:lpstr>
      <vt:lpstr>Duman</vt:lpstr>
      <vt:lpstr>KONYA TEKNİK ÜNİVERSİTESİ  MÜHENDİSLİK VE DOĞA BİLİMLERİ FAKÜLTESİ ENDÜSTRİ MÜHENDİSLİĞİ BÖLÜMÜ  STAJ BİLGİLENDİRMESİ</vt:lpstr>
      <vt:lpstr>SUNU PLANI</vt:lpstr>
      <vt:lpstr>STAJIN AMACI VE TÜRLERİ  </vt:lpstr>
      <vt:lpstr>STAJ TÜRLERİNİN AMACI  </vt:lpstr>
      <vt:lpstr>STAJ İLE İLGİLİ DİKKAT EDİLECEK HUSUSLAR </vt:lpstr>
      <vt:lpstr>STAJ İLE İLGİLİ DİKKAT EDİLECEK HUSUSLAR </vt:lpstr>
      <vt:lpstr>STAJ RAPORU SON TESLİM TARİHİ VE DEĞERLENDİRİLMESİ </vt:lpstr>
      <vt:lpstr>2023 YILI YAZ DÖNEMİ STAJ BAŞVURU DUYURUSU </vt:lpstr>
      <vt:lpstr>PowerPoint Sunusu</vt:lpstr>
      <vt:lpstr>PowerPoint Sunusu</vt:lpstr>
      <vt:lpstr> STAJ BAŞVURUSUNDA İZLENECEK ADIMLAR</vt:lpstr>
      <vt:lpstr> STAJ BAŞVURUSUNDA İZLENECEK ADIMLAR</vt:lpstr>
      <vt:lpstr>KODLARDAN HANGİSİNİ GİRMELİYİM ?</vt:lpstr>
      <vt:lpstr>PowerPoint Sunusu</vt:lpstr>
      <vt:lpstr>PowerPoint Sunusu</vt:lpstr>
      <vt:lpstr>PowerPoint Sunusu</vt:lpstr>
      <vt:lpstr>STAJ BAŞVURUSUNDA İZLENECEK ADIMLAR</vt:lpstr>
      <vt:lpstr>STAJ BAŞVURUSUNDA İZLENECEK ADIMLAR</vt:lpstr>
      <vt:lpstr>STAJ BAŞVURUSUNDA İZLENECEK ADIMLAR</vt:lpstr>
      <vt:lpstr>STAJ-1</vt:lpstr>
      <vt:lpstr>STAJ DEĞERLENDİRME ADIMLARI</vt:lpstr>
      <vt:lpstr>STAJ DEĞERLENDİRME ADIMLARI</vt:lpstr>
      <vt:lpstr>STAJ DEĞERLENDİRME ADIMLARI</vt:lpstr>
      <vt:lpstr>STAJ DEĞERLENDİRME ADIMLARI</vt:lpstr>
      <vt:lpstr>UYGULAMA ADIMLARI </vt:lpstr>
      <vt:lpstr>STAJ DEĞERLENDİRME ADIMLARI</vt:lpstr>
      <vt:lpstr>STAJ-2</vt:lpstr>
      <vt:lpstr>STAJ-3</vt:lpstr>
      <vt:lpstr>STAJ-3 (Uygulama)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Sarucan</dc:creator>
  <cp:lastModifiedBy>HAKAN ERDEŞ</cp:lastModifiedBy>
  <cp:revision>149</cp:revision>
  <dcterms:created xsi:type="dcterms:W3CDTF">2017-12-27T16:26:28Z</dcterms:created>
  <dcterms:modified xsi:type="dcterms:W3CDTF">2023-02-24T09:42:07Z</dcterms:modified>
</cp:coreProperties>
</file>